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8457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62581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p:cNvPicPr>
            <a:picLocks noChangeAspect="1"/>
          </p:cNvPicPr>
          <p:nvPr/>
        </p:nvPicPr>
        <p:blipFill>
          <a:blip r:embed="rId3"/>
          <a:stretch>
            <a:fillRect/>
          </a:stretch>
        </p:blipFill>
        <p:spPr>
          <a:xfrm>
            <a:off x="-7620" y="0"/>
            <a:ext cx="5486400" cy="8229600"/>
          </a:xfrm>
          <a:prstGeom prst="rect">
            <a:avLst/>
          </a:prstGeom>
        </p:spPr>
      </p:pic>
      <p:sp>
        <p:nvSpPr>
          <p:cNvPr id="5" name="Text 2"/>
          <p:cNvSpPr/>
          <p:nvPr/>
        </p:nvSpPr>
        <p:spPr>
          <a:xfrm>
            <a:off x="6319599" y="2279094"/>
            <a:ext cx="7477601" cy="1916430"/>
          </a:xfrm>
          <a:prstGeom prst="rect">
            <a:avLst/>
          </a:prstGeom>
          <a:noFill/>
          <a:ln/>
        </p:spPr>
        <p:txBody>
          <a:bodyPr wrap="square" rtlCol="0" anchor="t"/>
          <a:lstStyle/>
          <a:p>
            <a:pPr marL="0" indent="0">
              <a:lnSpc>
                <a:spcPts val="7545"/>
              </a:lnSpc>
              <a:buNone/>
            </a:pPr>
            <a:r>
              <a:rPr lang="en-US" sz="6036" dirty="0">
                <a:solidFill>
                  <a:srgbClr val="FFFFFF"/>
                </a:solidFill>
                <a:latin typeface="Kanit" pitchFamily="34" charset="0"/>
                <a:ea typeface="Kanit" pitchFamily="34" charset="-122"/>
                <a:cs typeface="Kanit" pitchFamily="34" charset="-120"/>
              </a:rPr>
              <a:t>College Search &amp; Review Website</a:t>
            </a:r>
            <a:endParaRPr lang="en-US" sz="6036" dirty="0"/>
          </a:p>
        </p:txBody>
      </p:sp>
      <p:sp>
        <p:nvSpPr>
          <p:cNvPr id="6" name="Text 3"/>
          <p:cNvSpPr/>
          <p:nvPr/>
        </p:nvSpPr>
        <p:spPr>
          <a:xfrm>
            <a:off x="6319599" y="4528780"/>
            <a:ext cx="7477601" cy="1421606"/>
          </a:xfrm>
          <a:prstGeom prst="rect">
            <a:avLst/>
          </a:prstGeom>
          <a:noFill/>
          <a:ln/>
        </p:spPr>
        <p:txBody>
          <a:bodyPr wrap="square" rtlCol="0" anchor="t"/>
          <a:lstStyle/>
          <a:p>
            <a:pPr marL="0" indent="0">
              <a:lnSpc>
                <a:spcPts val="2799"/>
              </a:lnSpc>
              <a:buNone/>
            </a:pPr>
            <a:r>
              <a:rPr lang="en-US" sz="1750" dirty="0">
                <a:solidFill>
                  <a:srgbClr val="D9E1FF"/>
                </a:solidFill>
                <a:latin typeface="Martel Sans" pitchFamily="34" charset="0"/>
                <a:ea typeface="Martel Sans" pitchFamily="34" charset="-122"/>
                <a:cs typeface="Martel Sans" pitchFamily="34" charset="-120"/>
              </a:rPr>
              <a:t>Our robust college search and review platform empowers students to make informed decisions about their higher education journey. With comprehensive college profiles, personalized search tools, and insightful reviews, we help you find the perfect fit.</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
        <p:nvSpPr>
          <p:cNvPr id="4" name="Text 2"/>
          <p:cNvSpPr/>
          <p:nvPr/>
        </p:nvSpPr>
        <p:spPr>
          <a:xfrm>
            <a:off x="3600212" y="3775767"/>
            <a:ext cx="7429976" cy="694373"/>
          </a:xfrm>
          <a:prstGeom prst="rect">
            <a:avLst/>
          </a:prstGeom>
          <a:noFill/>
          <a:ln/>
        </p:spPr>
        <p:txBody>
          <a:bodyPr wrap="none" rtlCol="0" anchor="t"/>
          <a:lstStyle/>
          <a:p>
            <a:pPr marL="0" indent="0" algn="ctr">
              <a:lnSpc>
                <a:spcPts val="5468"/>
              </a:lnSpc>
              <a:buNone/>
            </a:pPr>
            <a:r>
              <a:rPr lang="en-US" sz="11500" dirty="0">
                <a:solidFill>
                  <a:srgbClr val="FFFFFF"/>
                </a:solidFill>
                <a:latin typeface="Lucida Bright" panose="02040602050505020304" pitchFamily="18" charset="0"/>
                <a:ea typeface="Kanit" pitchFamily="34" charset="-122"/>
                <a:cs typeface="Kanit" pitchFamily="34" charset="-120"/>
              </a:rPr>
              <a:t>THANK YOU</a:t>
            </a:r>
            <a:endParaRPr lang="en-US" sz="11500" dirty="0">
              <a:latin typeface="Lucida Bright" panose="02040602050505020304" pitchFamily="18" charset="0"/>
            </a:endParaRPr>
          </a:p>
        </p:txBody>
      </p:sp>
    </p:spTree>
    <p:extLst>
      <p:ext uri="{BB962C8B-B14F-4D97-AF65-F5344CB8AC3E}">
        <p14:creationId xmlns:p14="http://schemas.microsoft.com/office/powerpoint/2010/main" val="1535812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
        <p:nvSpPr>
          <p:cNvPr id="4" name="Text 2"/>
          <p:cNvSpPr/>
          <p:nvPr/>
        </p:nvSpPr>
        <p:spPr>
          <a:xfrm>
            <a:off x="2593181" y="581025"/>
            <a:ext cx="5281136" cy="660202"/>
          </a:xfrm>
          <a:prstGeom prst="rect">
            <a:avLst/>
          </a:prstGeom>
          <a:noFill/>
          <a:ln/>
        </p:spPr>
        <p:txBody>
          <a:bodyPr wrap="none" rtlCol="0" anchor="t"/>
          <a:lstStyle/>
          <a:p>
            <a:pPr marL="0" indent="0">
              <a:lnSpc>
                <a:spcPts val="5198"/>
              </a:lnSpc>
              <a:buNone/>
            </a:pPr>
            <a:r>
              <a:rPr lang="en-US" sz="4158" dirty="0">
                <a:solidFill>
                  <a:srgbClr val="FFFFFF"/>
                </a:solidFill>
                <a:latin typeface="Kanit" pitchFamily="34" charset="0"/>
                <a:ea typeface="Kanit" pitchFamily="34" charset="-122"/>
                <a:cs typeface="Kanit" pitchFamily="34" charset="-120"/>
              </a:rPr>
              <a:t>Our Objectives</a:t>
            </a:r>
            <a:endParaRPr lang="en-US" sz="4158" dirty="0"/>
          </a:p>
        </p:txBody>
      </p:sp>
      <p:sp>
        <p:nvSpPr>
          <p:cNvPr id="5" name="Shape 3"/>
          <p:cNvSpPr/>
          <p:nvPr/>
        </p:nvSpPr>
        <p:spPr>
          <a:xfrm>
            <a:off x="2593181" y="1828681"/>
            <a:ext cx="475298" cy="475298"/>
          </a:xfrm>
          <a:prstGeom prst="roundRect">
            <a:avLst>
              <a:gd name="adj" fmla="val 13333"/>
            </a:avLst>
          </a:prstGeom>
          <a:solidFill>
            <a:srgbClr val="221D4C"/>
          </a:solidFill>
          <a:ln/>
        </p:spPr>
      </p:sp>
      <p:sp>
        <p:nvSpPr>
          <p:cNvPr id="6" name="Text 4"/>
          <p:cNvSpPr/>
          <p:nvPr/>
        </p:nvSpPr>
        <p:spPr>
          <a:xfrm>
            <a:off x="2780228" y="1868329"/>
            <a:ext cx="101084" cy="396002"/>
          </a:xfrm>
          <a:prstGeom prst="rect">
            <a:avLst/>
          </a:prstGeom>
          <a:noFill/>
          <a:ln/>
        </p:spPr>
        <p:txBody>
          <a:bodyPr wrap="none" rtlCol="0" anchor="t"/>
          <a:lstStyle/>
          <a:p>
            <a:pPr marL="0" indent="0" algn="ctr">
              <a:lnSpc>
                <a:spcPts val="3119"/>
              </a:lnSpc>
              <a:buNone/>
            </a:pPr>
            <a:r>
              <a:rPr lang="en-US" sz="2495" dirty="0">
                <a:solidFill>
                  <a:srgbClr val="FFFFFF"/>
                </a:solidFill>
                <a:latin typeface="Kanit" pitchFamily="34" charset="0"/>
                <a:ea typeface="Kanit" pitchFamily="34" charset="-122"/>
                <a:cs typeface="Kanit" pitchFamily="34" charset="-120"/>
              </a:rPr>
              <a:t>1</a:t>
            </a:r>
            <a:endParaRPr lang="en-US" sz="2495" dirty="0"/>
          </a:p>
        </p:txBody>
      </p:sp>
      <p:sp>
        <p:nvSpPr>
          <p:cNvPr id="7" name="Text 5"/>
          <p:cNvSpPr/>
          <p:nvPr/>
        </p:nvSpPr>
        <p:spPr>
          <a:xfrm>
            <a:off x="3279696" y="1901309"/>
            <a:ext cx="2320647" cy="660083"/>
          </a:xfrm>
          <a:prstGeom prst="rect">
            <a:avLst/>
          </a:prstGeom>
          <a:noFill/>
          <a:ln/>
        </p:spPr>
        <p:txBody>
          <a:bodyPr wrap="square" rtlCol="0" anchor="t"/>
          <a:lstStyle/>
          <a:p>
            <a:pPr marL="0" indent="0">
              <a:lnSpc>
                <a:spcPts val="2599"/>
              </a:lnSpc>
              <a:buNone/>
            </a:pPr>
            <a:r>
              <a:rPr lang="en-US" sz="2079" dirty="0">
                <a:solidFill>
                  <a:srgbClr val="FFFFFF"/>
                </a:solidFill>
                <a:latin typeface="Kanit" pitchFamily="34" charset="0"/>
                <a:ea typeface="Kanit" pitchFamily="34" charset="-122"/>
                <a:cs typeface="Kanit" pitchFamily="34" charset="-120"/>
              </a:rPr>
              <a:t>Advanced Search Filters</a:t>
            </a:r>
            <a:endParaRPr lang="en-US" sz="2079" dirty="0"/>
          </a:p>
        </p:txBody>
      </p:sp>
      <p:sp>
        <p:nvSpPr>
          <p:cNvPr id="8" name="Text 6"/>
          <p:cNvSpPr/>
          <p:nvPr/>
        </p:nvSpPr>
        <p:spPr>
          <a:xfrm>
            <a:off x="3279696" y="2688074"/>
            <a:ext cx="2320647" cy="3041094"/>
          </a:xfrm>
          <a:prstGeom prst="rect">
            <a:avLst/>
          </a:prstGeom>
          <a:noFill/>
          <a:ln/>
        </p:spPr>
        <p:txBody>
          <a:bodyPr wrap="square" rtlCol="0" anchor="t"/>
          <a:lstStyle/>
          <a:p>
            <a:pPr marL="0" indent="0">
              <a:lnSpc>
                <a:spcPts val="2661"/>
              </a:lnSpc>
              <a:buNone/>
            </a:pPr>
            <a:r>
              <a:rPr lang="en-US" sz="1663" dirty="0">
                <a:solidFill>
                  <a:srgbClr val="D9E1FF"/>
                </a:solidFill>
                <a:latin typeface="Martel Sans" pitchFamily="34" charset="0"/>
                <a:ea typeface="Martel Sans" pitchFamily="34" charset="-122"/>
                <a:cs typeface="Martel Sans" pitchFamily="34" charset="-120"/>
              </a:rPr>
              <a:t>Provide an intuitive and efficient college search experience, allowing students to easily find and compare institutions that match their unique needs and preferences.</a:t>
            </a:r>
            <a:endParaRPr lang="en-US" sz="1663" dirty="0"/>
          </a:p>
        </p:txBody>
      </p:sp>
      <p:sp>
        <p:nvSpPr>
          <p:cNvPr id="9" name="Shape 7"/>
          <p:cNvSpPr/>
          <p:nvPr/>
        </p:nvSpPr>
        <p:spPr>
          <a:xfrm>
            <a:off x="5811560" y="1828681"/>
            <a:ext cx="475298" cy="475298"/>
          </a:xfrm>
          <a:prstGeom prst="roundRect">
            <a:avLst>
              <a:gd name="adj" fmla="val 13333"/>
            </a:avLst>
          </a:prstGeom>
          <a:solidFill>
            <a:srgbClr val="221D4C"/>
          </a:solidFill>
          <a:ln/>
        </p:spPr>
      </p:sp>
      <p:sp>
        <p:nvSpPr>
          <p:cNvPr id="10" name="Text 8"/>
          <p:cNvSpPr/>
          <p:nvPr/>
        </p:nvSpPr>
        <p:spPr>
          <a:xfrm>
            <a:off x="5968484" y="1868329"/>
            <a:ext cx="161330" cy="396002"/>
          </a:xfrm>
          <a:prstGeom prst="rect">
            <a:avLst/>
          </a:prstGeom>
          <a:noFill/>
          <a:ln/>
        </p:spPr>
        <p:txBody>
          <a:bodyPr wrap="none" rtlCol="0" anchor="t"/>
          <a:lstStyle/>
          <a:p>
            <a:pPr marL="0" indent="0" algn="ctr">
              <a:lnSpc>
                <a:spcPts val="3119"/>
              </a:lnSpc>
              <a:buNone/>
            </a:pPr>
            <a:r>
              <a:rPr lang="en-US" sz="2495" dirty="0">
                <a:solidFill>
                  <a:srgbClr val="FFFFFF"/>
                </a:solidFill>
                <a:latin typeface="Kanit" pitchFamily="34" charset="0"/>
                <a:ea typeface="Kanit" pitchFamily="34" charset="-122"/>
                <a:cs typeface="Kanit" pitchFamily="34" charset="-120"/>
              </a:rPr>
              <a:t>2</a:t>
            </a:r>
            <a:endParaRPr lang="en-US" sz="2495" dirty="0"/>
          </a:p>
        </p:txBody>
      </p:sp>
      <p:sp>
        <p:nvSpPr>
          <p:cNvPr id="11" name="Text 9"/>
          <p:cNvSpPr/>
          <p:nvPr/>
        </p:nvSpPr>
        <p:spPr>
          <a:xfrm>
            <a:off x="6498074" y="1901309"/>
            <a:ext cx="2320647" cy="660083"/>
          </a:xfrm>
          <a:prstGeom prst="rect">
            <a:avLst/>
          </a:prstGeom>
          <a:noFill/>
          <a:ln/>
        </p:spPr>
        <p:txBody>
          <a:bodyPr wrap="square" rtlCol="0" anchor="t"/>
          <a:lstStyle/>
          <a:p>
            <a:pPr marL="0" indent="0">
              <a:lnSpc>
                <a:spcPts val="2599"/>
              </a:lnSpc>
              <a:buNone/>
            </a:pPr>
            <a:r>
              <a:rPr lang="en-US" sz="2079" dirty="0">
                <a:solidFill>
                  <a:srgbClr val="FFFFFF"/>
                </a:solidFill>
                <a:latin typeface="Kanit" pitchFamily="34" charset="0"/>
                <a:ea typeface="Kanit" pitchFamily="34" charset="-122"/>
                <a:cs typeface="Kanit" pitchFamily="34" charset="-120"/>
              </a:rPr>
              <a:t>Personalized Profiles</a:t>
            </a:r>
            <a:endParaRPr lang="en-US" sz="2079" dirty="0"/>
          </a:p>
        </p:txBody>
      </p:sp>
      <p:sp>
        <p:nvSpPr>
          <p:cNvPr id="12" name="Text 10"/>
          <p:cNvSpPr/>
          <p:nvPr/>
        </p:nvSpPr>
        <p:spPr>
          <a:xfrm>
            <a:off x="6498074" y="2688074"/>
            <a:ext cx="2320647" cy="2703195"/>
          </a:xfrm>
          <a:prstGeom prst="rect">
            <a:avLst/>
          </a:prstGeom>
          <a:noFill/>
          <a:ln/>
        </p:spPr>
        <p:txBody>
          <a:bodyPr wrap="square" rtlCol="0" anchor="t"/>
          <a:lstStyle/>
          <a:p>
            <a:pPr marL="0" indent="0">
              <a:lnSpc>
                <a:spcPts val="2661"/>
              </a:lnSpc>
              <a:buNone/>
            </a:pPr>
            <a:r>
              <a:rPr lang="en-US" sz="1663" dirty="0">
                <a:solidFill>
                  <a:srgbClr val="D9E1FF"/>
                </a:solidFill>
                <a:latin typeface="Martel Sans" pitchFamily="34" charset="0"/>
                <a:ea typeface="Martel Sans" pitchFamily="34" charset="-122"/>
                <a:cs typeface="Martel Sans" pitchFamily="34" charset="-120"/>
              </a:rPr>
              <a:t>Offer in-depth college profiles showcasing key details such as academics, campus life, cost, and student outcomes to support well-informed decisions.</a:t>
            </a:r>
            <a:endParaRPr lang="en-US" sz="1663" dirty="0"/>
          </a:p>
        </p:txBody>
      </p:sp>
      <p:sp>
        <p:nvSpPr>
          <p:cNvPr id="13" name="Shape 11"/>
          <p:cNvSpPr/>
          <p:nvPr/>
        </p:nvSpPr>
        <p:spPr>
          <a:xfrm>
            <a:off x="9029938" y="1828681"/>
            <a:ext cx="475298" cy="475298"/>
          </a:xfrm>
          <a:prstGeom prst="roundRect">
            <a:avLst>
              <a:gd name="adj" fmla="val 13333"/>
            </a:avLst>
          </a:prstGeom>
          <a:solidFill>
            <a:srgbClr val="221D4C"/>
          </a:solidFill>
          <a:ln/>
        </p:spPr>
      </p:sp>
      <p:sp>
        <p:nvSpPr>
          <p:cNvPr id="14" name="Text 12"/>
          <p:cNvSpPr/>
          <p:nvPr/>
        </p:nvSpPr>
        <p:spPr>
          <a:xfrm>
            <a:off x="9185315" y="1868329"/>
            <a:ext cx="164544" cy="396002"/>
          </a:xfrm>
          <a:prstGeom prst="rect">
            <a:avLst/>
          </a:prstGeom>
          <a:noFill/>
          <a:ln/>
        </p:spPr>
        <p:txBody>
          <a:bodyPr wrap="none" rtlCol="0" anchor="t"/>
          <a:lstStyle/>
          <a:p>
            <a:pPr marL="0" indent="0" algn="ctr">
              <a:lnSpc>
                <a:spcPts val="3119"/>
              </a:lnSpc>
              <a:buNone/>
            </a:pPr>
            <a:r>
              <a:rPr lang="en-US" sz="2495" dirty="0">
                <a:solidFill>
                  <a:srgbClr val="FFFFFF"/>
                </a:solidFill>
                <a:latin typeface="Kanit" pitchFamily="34" charset="0"/>
                <a:ea typeface="Kanit" pitchFamily="34" charset="-122"/>
                <a:cs typeface="Kanit" pitchFamily="34" charset="-120"/>
              </a:rPr>
              <a:t>3</a:t>
            </a:r>
            <a:endParaRPr lang="en-US" sz="2495" dirty="0"/>
          </a:p>
        </p:txBody>
      </p:sp>
      <p:sp>
        <p:nvSpPr>
          <p:cNvPr id="15" name="Text 13"/>
          <p:cNvSpPr/>
          <p:nvPr/>
        </p:nvSpPr>
        <p:spPr>
          <a:xfrm>
            <a:off x="9716453" y="1901309"/>
            <a:ext cx="2320647" cy="660083"/>
          </a:xfrm>
          <a:prstGeom prst="rect">
            <a:avLst/>
          </a:prstGeom>
          <a:noFill/>
          <a:ln/>
        </p:spPr>
        <p:txBody>
          <a:bodyPr wrap="square" rtlCol="0" anchor="t"/>
          <a:lstStyle/>
          <a:p>
            <a:pPr marL="0" indent="0">
              <a:lnSpc>
                <a:spcPts val="2599"/>
              </a:lnSpc>
              <a:buNone/>
            </a:pPr>
            <a:r>
              <a:rPr lang="en-US" sz="2079" dirty="0">
                <a:solidFill>
                  <a:srgbClr val="FFFFFF"/>
                </a:solidFill>
                <a:latin typeface="Kanit" pitchFamily="34" charset="0"/>
                <a:ea typeface="Kanit" pitchFamily="34" charset="-122"/>
                <a:cs typeface="Kanit" pitchFamily="34" charset="-120"/>
              </a:rPr>
              <a:t>Comprehensive College Profiles</a:t>
            </a:r>
            <a:endParaRPr lang="en-US" sz="2079" dirty="0"/>
          </a:p>
        </p:txBody>
      </p:sp>
      <p:sp>
        <p:nvSpPr>
          <p:cNvPr id="16" name="Text 14"/>
          <p:cNvSpPr/>
          <p:nvPr/>
        </p:nvSpPr>
        <p:spPr>
          <a:xfrm>
            <a:off x="9716453" y="2688074"/>
            <a:ext cx="2320647" cy="3378994"/>
          </a:xfrm>
          <a:prstGeom prst="rect">
            <a:avLst/>
          </a:prstGeom>
          <a:noFill/>
          <a:ln/>
        </p:spPr>
        <p:txBody>
          <a:bodyPr wrap="square" rtlCol="0" anchor="t"/>
          <a:lstStyle/>
          <a:p>
            <a:pPr marL="0" indent="0">
              <a:lnSpc>
                <a:spcPts val="2661"/>
              </a:lnSpc>
              <a:buNone/>
            </a:pPr>
            <a:r>
              <a:rPr lang="en-US" sz="1663" dirty="0">
                <a:solidFill>
                  <a:srgbClr val="D9E1FF"/>
                </a:solidFill>
                <a:latin typeface="Martel Sans" pitchFamily="34" charset="0"/>
                <a:ea typeface="Martel Sans" pitchFamily="34" charset="-122"/>
                <a:cs typeface="Martel Sans" pitchFamily="34" charset="-120"/>
              </a:rPr>
              <a:t>Detailed profiles for each college or university will include information on admission requirements, tuition fees, campus amenities, faculty qualifications, and alumni statistics.</a:t>
            </a:r>
            <a:endParaRPr lang="en-US" sz="1663" dirty="0"/>
          </a:p>
        </p:txBody>
      </p:sp>
      <p:sp>
        <p:nvSpPr>
          <p:cNvPr id="17" name="Shape 15"/>
          <p:cNvSpPr/>
          <p:nvPr/>
        </p:nvSpPr>
        <p:spPr>
          <a:xfrm>
            <a:off x="2593181" y="6443305"/>
            <a:ext cx="475298" cy="475298"/>
          </a:xfrm>
          <a:prstGeom prst="roundRect">
            <a:avLst>
              <a:gd name="adj" fmla="val 13333"/>
            </a:avLst>
          </a:prstGeom>
          <a:solidFill>
            <a:srgbClr val="221D4C"/>
          </a:solidFill>
          <a:ln/>
        </p:spPr>
      </p:sp>
      <p:sp>
        <p:nvSpPr>
          <p:cNvPr id="18" name="Text 16"/>
          <p:cNvSpPr/>
          <p:nvPr/>
        </p:nvSpPr>
        <p:spPr>
          <a:xfrm>
            <a:off x="2744748" y="6482953"/>
            <a:ext cx="172045" cy="396002"/>
          </a:xfrm>
          <a:prstGeom prst="rect">
            <a:avLst/>
          </a:prstGeom>
          <a:noFill/>
          <a:ln/>
        </p:spPr>
        <p:txBody>
          <a:bodyPr wrap="none" rtlCol="0" anchor="t"/>
          <a:lstStyle/>
          <a:p>
            <a:pPr marL="0" indent="0" algn="ctr">
              <a:lnSpc>
                <a:spcPts val="3119"/>
              </a:lnSpc>
              <a:buNone/>
            </a:pPr>
            <a:r>
              <a:rPr lang="en-US" sz="2495" dirty="0">
                <a:solidFill>
                  <a:srgbClr val="FFFFFF"/>
                </a:solidFill>
                <a:latin typeface="Kanit" pitchFamily="34" charset="0"/>
                <a:ea typeface="Kanit" pitchFamily="34" charset="-122"/>
                <a:cs typeface="Kanit" pitchFamily="34" charset="-120"/>
              </a:rPr>
              <a:t>4</a:t>
            </a:r>
            <a:endParaRPr lang="en-US" sz="2495" dirty="0"/>
          </a:p>
        </p:txBody>
      </p:sp>
      <p:sp>
        <p:nvSpPr>
          <p:cNvPr id="19" name="Text 17"/>
          <p:cNvSpPr/>
          <p:nvPr/>
        </p:nvSpPr>
        <p:spPr>
          <a:xfrm>
            <a:off x="3279696" y="6515933"/>
            <a:ext cx="2640568" cy="330041"/>
          </a:xfrm>
          <a:prstGeom prst="rect">
            <a:avLst/>
          </a:prstGeom>
          <a:noFill/>
          <a:ln/>
        </p:spPr>
        <p:txBody>
          <a:bodyPr wrap="none" rtlCol="0" anchor="t"/>
          <a:lstStyle/>
          <a:p>
            <a:pPr marL="0" indent="0">
              <a:lnSpc>
                <a:spcPts val="2599"/>
              </a:lnSpc>
              <a:buNone/>
            </a:pPr>
            <a:r>
              <a:rPr lang="en-US" sz="2079" dirty="0">
                <a:solidFill>
                  <a:srgbClr val="FFFFFF"/>
                </a:solidFill>
                <a:latin typeface="Kanit" pitchFamily="34" charset="0"/>
                <a:ea typeface="Kanit" pitchFamily="34" charset="-122"/>
                <a:cs typeface="Kanit" pitchFamily="34" charset="-120"/>
              </a:rPr>
              <a:t>Reviews and Ratings</a:t>
            </a:r>
            <a:endParaRPr lang="en-US" sz="2079" dirty="0"/>
          </a:p>
        </p:txBody>
      </p:sp>
      <p:sp>
        <p:nvSpPr>
          <p:cNvPr id="20" name="Text 18"/>
          <p:cNvSpPr/>
          <p:nvPr/>
        </p:nvSpPr>
        <p:spPr>
          <a:xfrm>
            <a:off x="3279696" y="6972657"/>
            <a:ext cx="8757404" cy="675799"/>
          </a:xfrm>
          <a:prstGeom prst="rect">
            <a:avLst/>
          </a:prstGeom>
          <a:noFill/>
          <a:ln/>
        </p:spPr>
        <p:txBody>
          <a:bodyPr wrap="square" rtlCol="0" anchor="t"/>
          <a:lstStyle/>
          <a:p>
            <a:pPr marL="0" indent="0">
              <a:lnSpc>
                <a:spcPts val="2661"/>
              </a:lnSpc>
              <a:buNone/>
            </a:pPr>
            <a:r>
              <a:rPr lang="en-US" sz="1663" dirty="0">
                <a:solidFill>
                  <a:srgbClr val="D9E1FF"/>
                </a:solidFill>
                <a:latin typeface="Martel Sans" pitchFamily="34" charset="0"/>
                <a:ea typeface="Martel Sans" pitchFamily="34" charset="-122"/>
                <a:cs typeface="Martel Sans" pitchFamily="34" charset="-120"/>
              </a:rPr>
              <a:t>Empower students to learn from the experiences of their peers through a comprehensive review system, fostering transparency and confidence in the college selection process.</a:t>
            </a:r>
            <a:endParaRPr lang="en-US" sz="1663"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
        <p:nvSpPr>
          <p:cNvPr id="4" name="Text 2"/>
          <p:cNvSpPr/>
          <p:nvPr/>
        </p:nvSpPr>
        <p:spPr>
          <a:xfrm>
            <a:off x="2348389" y="922615"/>
            <a:ext cx="9933503" cy="1388745"/>
          </a:xfrm>
          <a:prstGeom prst="rect">
            <a:avLst/>
          </a:prstGeom>
          <a:noFill/>
          <a:ln/>
        </p:spPr>
        <p:txBody>
          <a:bodyPr wrap="square" rtlCol="0" anchor="t"/>
          <a:lstStyle/>
          <a:p>
            <a:pPr marL="0" indent="0">
              <a:lnSpc>
                <a:spcPts val="5468"/>
              </a:lnSpc>
              <a:buNone/>
            </a:pPr>
            <a:r>
              <a:rPr lang="en-US" sz="4374" dirty="0">
                <a:solidFill>
                  <a:srgbClr val="FFFFFF"/>
                </a:solidFill>
                <a:latin typeface="Kanit" pitchFamily="34" charset="0"/>
                <a:ea typeface="Kanit" pitchFamily="34" charset="-122"/>
                <a:cs typeface="Kanit" pitchFamily="34" charset="-120"/>
              </a:rPr>
              <a:t>Hardware and Software Requirement Specifications</a:t>
            </a:r>
            <a:endParaRPr lang="en-US" sz="4374" dirty="0"/>
          </a:p>
        </p:txBody>
      </p:sp>
      <p:sp>
        <p:nvSpPr>
          <p:cNvPr id="5" name="Shape 3"/>
          <p:cNvSpPr/>
          <p:nvPr/>
        </p:nvSpPr>
        <p:spPr>
          <a:xfrm>
            <a:off x="2348389" y="2755702"/>
            <a:ext cx="3163014" cy="3048953"/>
          </a:xfrm>
          <a:prstGeom prst="roundRect">
            <a:avLst>
              <a:gd name="adj" fmla="val 2186"/>
            </a:avLst>
          </a:prstGeom>
          <a:solidFill>
            <a:srgbClr val="221D4C"/>
          </a:solidFill>
          <a:ln/>
        </p:spPr>
      </p:sp>
      <p:sp>
        <p:nvSpPr>
          <p:cNvPr id="6" name="Text 4"/>
          <p:cNvSpPr/>
          <p:nvPr/>
        </p:nvSpPr>
        <p:spPr>
          <a:xfrm>
            <a:off x="2570559" y="2977872"/>
            <a:ext cx="2718673" cy="694373"/>
          </a:xfrm>
          <a:prstGeom prst="rect">
            <a:avLst/>
          </a:prstGeom>
          <a:noFill/>
          <a:ln/>
        </p:spPr>
        <p:txBody>
          <a:bodyPr wrap="square" rtlCol="0" anchor="t"/>
          <a:lstStyle/>
          <a:p>
            <a:pPr marL="0" indent="0">
              <a:lnSpc>
                <a:spcPts val="2734"/>
              </a:lnSpc>
              <a:buNone/>
            </a:pPr>
            <a:r>
              <a:rPr lang="en-US" sz="2187" dirty="0">
                <a:solidFill>
                  <a:srgbClr val="FFFFFF"/>
                </a:solidFill>
                <a:latin typeface="Kanit" pitchFamily="34" charset="0"/>
                <a:ea typeface="Kanit" pitchFamily="34" charset="-122"/>
                <a:cs typeface="Kanit" pitchFamily="34" charset="-120"/>
              </a:rPr>
              <a:t>Hardware Requirements</a:t>
            </a:r>
            <a:endParaRPr lang="en-US" sz="2187" dirty="0"/>
          </a:p>
        </p:txBody>
      </p:sp>
      <p:sp>
        <p:nvSpPr>
          <p:cNvPr id="7" name="Text 5"/>
          <p:cNvSpPr/>
          <p:nvPr/>
        </p:nvSpPr>
        <p:spPr>
          <a:xfrm>
            <a:off x="2570559" y="3805476"/>
            <a:ext cx="2718673" cy="1777008"/>
          </a:xfrm>
          <a:prstGeom prst="rect">
            <a:avLst/>
          </a:prstGeom>
          <a:noFill/>
          <a:ln/>
        </p:spPr>
        <p:txBody>
          <a:bodyPr wrap="square" rtlCol="0" anchor="t"/>
          <a:lstStyle/>
          <a:p>
            <a:pPr marL="0" indent="0">
              <a:lnSpc>
                <a:spcPts val="2799"/>
              </a:lnSpc>
              <a:buNone/>
            </a:pPr>
            <a:r>
              <a:rPr lang="en-US" sz="1750" dirty="0">
                <a:solidFill>
                  <a:srgbClr val="D9E1FF"/>
                </a:solidFill>
                <a:latin typeface="Martel Sans" pitchFamily="34" charset="0"/>
                <a:ea typeface="Martel Sans" pitchFamily="34" charset="-122"/>
                <a:cs typeface="Martel Sans" pitchFamily="34" charset="-120"/>
              </a:rPr>
              <a:t>Intel Core i3 processor or equivalent, 4GB RAM or higher, and a screen resolution of 1366x768 pixels or higher.</a:t>
            </a:r>
            <a:endParaRPr lang="en-US" sz="1750" dirty="0"/>
          </a:p>
        </p:txBody>
      </p:sp>
      <p:sp>
        <p:nvSpPr>
          <p:cNvPr id="8" name="Shape 6"/>
          <p:cNvSpPr/>
          <p:nvPr/>
        </p:nvSpPr>
        <p:spPr>
          <a:xfrm>
            <a:off x="5733574" y="2755702"/>
            <a:ext cx="3163014" cy="3048953"/>
          </a:xfrm>
          <a:prstGeom prst="roundRect">
            <a:avLst>
              <a:gd name="adj" fmla="val 2186"/>
            </a:avLst>
          </a:prstGeom>
          <a:solidFill>
            <a:srgbClr val="221D4C"/>
          </a:solidFill>
          <a:ln/>
        </p:spPr>
      </p:sp>
      <p:sp>
        <p:nvSpPr>
          <p:cNvPr id="9" name="Text 7"/>
          <p:cNvSpPr/>
          <p:nvPr/>
        </p:nvSpPr>
        <p:spPr>
          <a:xfrm>
            <a:off x="5955744" y="2977872"/>
            <a:ext cx="2718673" cy="694373"/>
          </a:xfrm>
          <a:prstGeom prst="rect">
            <a:avLst/>
          </a:prstGeom>
          <a:noFill/>
          <a:ln/>
        </p:spPr>
        <p:txBody>
          <a:bodyPr wrap="square" rtlCol="0" anchor="t"/>
          <a:lstStyle/>
          <a:p>
            <a:pPr marL="0" indent="0">
              <a:lnSpc>
                <a:spcPts val="2734"/>
              </a:lnSpc>
              <a:buNone/>
            </a:pPr>
            <a:r>
              <a:rPr lang="en-US" sz="2187" dirty="0">
                <a:solidFill>
                  <a:srgbClr val="FFFFFF"/>
                </a:solidFill>
                <a:latin typeface="Kanit" pitchFamily="34" charset="0"/>
                <a:ea typeface="Kanit" pitchFamily="34" charset="-122"/>
                <a:cs typeface="Kanit" pitchFamily="34" charset="-120"/>
              </a:rPr>
              <a:t>Frontend Software Requirement</a:t>
            </a:r>
            <a:endParaRPr lang="en-US" sz="2187" dirty="0"/>
          </a:p>
        </p:txBody>
      </p:sp>
      <p:sp>
        <p:nvSpPr>
          <p:cNvPr id="10" name="Text 8"/>
          <p:cNvSpPr/>
          <p:nvPr/>
        </p:nvSpPr>
        <p:spPr>
          <a:xfrm>
            <a:off x="6311146" y="3805476"/>
            <a:ext cx="2363272" cy="355402"/>
          </a:xfrm>
          <a:prstGeom prst="rect">
            <a:avLst/>
          </a:prstGeom>
          <a:noFill/>
          <a:ln/>
        </p:spPr>
        <p:txBody>
          <a:bodyPr wrap="none" rtlCol="0" anchor="t"/>
          <a:lstStyle/>
          <a:p>
            <a:pPr marL="342900" indent="-342900" algn="l">
              <a:lnSpc>
                <a:spcPts val="2799"/>
              </a:lnSpc>
              <a:buSzPct val="100000"/>
              <a:buFont typeface="+mj-lt"/>
              <a:buAutoNum type="arabicPeriod"/>
            </a:pPr>
            <a:r>
              <a:rPr lang="en-US" sz="1750" dirty="0">
                <a:solidFill>
                  <a:srgbClr val="D9E1FF"/>
                </a:solidFill>
                <a:latin typeface="Martel Sans" pitchFamily="34" charset="0"/>
                <a:ea typeface="Martel Sans" pitchFamily="34" charset="-122"/>
                <a:cs typeface="Martel Sans" pitchFamily="34" charset="-120"/>
              </a:rPr>
              <a:t>React.js</a:t>
            </a:r>
            <a:endParaRPr lang="en-US" sz="1750" dirty="0"/>
          </a:p>
        </p:txBody>
      </p:sp>
      <p:sp>
        <p:nvSpPr>
          <p:cNvPr id="11" name="Text 9"/>
          <p:cNvSpPr/>
          <p:nvPr/>
        </p:nvSpPr>
        <p:spPr>
          <a:xfrm>
            <a:off x="6311146" y="4249698"/>
            <a:ext cx="2363272" cy="355402"/>
          </a:xfrm>
          <a:prstGeom prst="rect">
            <a:avLst/>
          </a:prstGeom>
          <a:noFill/>
          <a:ln/>
        </p:spPr>
        <p:txBody>
          <a:bodyPr wrap="none" rtlCol="0" anchor="t"/>
          <a:lstStyle/>
          <a:p>
            <a:pPr marL="342900" indent="-342900" algn="l">
              <a:lnSpc>
                <a:spcPts val="2799"/>
              </a:lnSpc>
              <a:buSzPct val="100000"/>
              <a:buFont typeface="+mj-lt"/>
              <a:buAutoNum type="arabicPeriod" startAt="2"/>
            </a:pPr>
            <a:r>
              <a:rPr lang="en-US" sz="1750" dirty="0">
                <a:solidFill>
                  <a:srgbClr val="D9E1FF"/>
                </a:solidFill>
                <a:latin typeface="Martel Sans" pitchFamily="34" charset="0"/>
                <a:ea typeface="Martel Sans" pitchFamily="34" charset="-122"/>
                <a:cs typeface="Martel Sans" pitchFamily="34" charset="-120"/>
              </a:rPr>
              <a:t>JavaScript (ES7+)</a:t>
            </a:r>
            <a:endParaRPr lang="en-US" sz="1750" dirty="0"/>
          </a:p>
        </p:txBody>
      </p:sp>
      <p:sp>
        <p:nvSpPr>
          <p:cNvPr id="12" name="Text 10"/>
          <p:cNvSpPr/>
          <p:nvPr/>
        </p:nvSpPr>
        <p:spPr>
          <a:xfrm>
            <a:off x="6311146" y="4693920"/>
            <a:ext cx="2363272" cy="355402"/>
          </a:xfrm>
          <a:prstGeom prst="rect">
            <a:avLst/>
          </a:prstGeom>
          <a:noFill/>
          <a:ln/>
        </p:spPr>
        <p:txBody>
          <a:bodyPr wrap="none" rtlCol="0" anchor="t"/>
          <a:lstStyle/>
          <a:p>
            <a:pPr marL="342900" indent="-342900" algn="l">
              <a:lnSpc>
                <a:spcPts val="2799"/>
              </a:lnSpc>
              <a:buSzPct val="100000"/>
              <a:buFont typeface="+mj-lt"/>
              <a:buAutoNum type="arabicPeriod" startAt="3"/>
            </a:pPr>
            <a:r>
              <a:rPr lang="en-US" sz="1750" dirty="0">
                <a:solidFill>
                  <a:srgbClr val="D9E1FF"/>
                </a:solidFill>
                <a:latin typeface="Martel Sans" pitchFamily="34" charset="0"/>
                <a:ea typeface="Martel Sans" pitchFamily="34" charset="-122"/>
                <a:cs typeface="Martel Sans" pitchFamily="34" charset="-120"/>
              </a:rPr>
              <a:t>CSS</a:t>
            </a:r>
            <a:endParaRPr lang="en-US" sz="1750" dirty="0"/>
          </a:p>
        </p:txBody>
      </p:sp>
      <p:sp>
        <p:nvSpPr>
          <p:cNvPr id="13" name="Text 11"/>
          <p:cNvSpPr/>
          <p:nvPr/>
        </p:nvSpPr>
        <p:spPr>
          <a:xfrm>
            <a:off x="6311146" y="5138142"/>
            <a:ext cx="2363272" cy="355402"/>
          </a:xfrm>
          <a:prstGeom prst="rect">
            <a:avLst/>
          </a:prstGeom>
          <a:noFill/>
          <a:ln/>
        </p:spPr>
        <p:txBody>
          <a:bodyPr wrap="none" rtlCol="0" anchor="t"/>
          <a:lstStyle/>
          <a:p>
            <a:pPr marL="342900" indent="-342900" algn="l">
              <a:lnSpc>
                <a:spcPts val="2799"/>
              </a:lnSpc>
              <a:buSzPct val="100000"/>
              <a:buFont typeface="+mj-lt"/>
              <a:buAutoNum type="arabicPeriod" startAt="4"/>
            </a:pPr>
            <a:r>
              <a:rPr lang="en-US" sz="1750" dirty="0">
                <a:solidFill>
                  <a:srgbClr val="D9E1FF"/>
                </a:solidFill>
                <a:latin typeface="Martel Sans" pitchFamily="34" charset="0"/>
                <a:ea typeface="Martel Sans" pitchFamily="34" charset="-122"/>
                <a:cs typeface="Martel Sans" pitchFamily="34" charset="-120"/>
              </a:rPr>
              <a:t>Frontend Libraries</a:t>
            </a:r>
            <a:endParaRPr lang="en-US" sz="1750" dirty="0"/>
          </a:p>
        </p:txBody>
      </p:sp>
      <p:sp>
        <p:nvSpPr>
          <p:cNvPr id="14" name="Shape 12"/>
          <p:cNvSpPr/>
          <p:nvPr/>
        </p:nvSpPr>
        <p:spPr>
          <a:xfrm>
            <a:off x="9118759" y="2755702"/>
            <a:ext cx="3163014" cy="3048953"/>
          </a:xfrm>
          <a:prstGeom prst="roundRect">
            <a:avLst>
              <a:gd name="adj" fmla="val 2186"/>
            </a:avLst>
          </a:prstGeom>
          <a:solidFill>
            <a:srgbClr val="221D4C"/>
          </a:solidFill>
          <a:ln/>
        </p:spPr>
      </p:sp>
      <p:sp>
        <p:nvSpPr>
          <p:cNvPr id="15" name="Text 13"/>
          <p:cNvSpPr/>
          <p:nvPr/>
        </p:nvSpPr>
        <p:spPr>
          <a:xfrm>
            <a:off x="9340929" y="2977872"/>
            <a:ext cx="2718673" cy="694373"/>
          </a:xfrm>
          <a:prstGeom prst="rect">
            <a:avLst/>
          </a:prstGeom>
          <a:noFill/>
          <a:ln/>
        </p:spPr>
        <p:txBody>
          <a:bodyPr wrap="square" rtlCol="0" anchor="t"/>
          <a:lstStyle/>
          <a:p>
            <a:pPr marL="0" indent="0">
              <a:lnSpc>
                <a:spcPts val="2734"/>
              </a:lnSpc>
              <a:buNone/>
            </a:pPr>
            <a:r>
              <a:rPr lang="en-US" sz="2187" dirty="0">
                <a:solidFill>
                  <a:srgbClr val="FFFFFF"/>
                </a:solidFill>
                <a:latin typeface="Kanit" pitchFamily="34" charset="0"/>
                <a:ea typeface="Kanit" pitchFamily="34" charset="-122"/>
                <a:cs typeface="Kanit" pitchFamily="34" charset="-120"/>
              </a:rPr>
              <a:t>Backend Software Requirement</a:t>
            </a:r>
            <a:endParaRPr lang="en-US" sz="2187" dirty="0"/>
          </a:p>
        </p:txBody>
      </p:sp>
      <p:sp>
        <p:nvSpPr>
          <p:cNvPr id="16" name="Text 14"/>
          <p:cNvSpPr/>
          <p:nvPr/>
        </p:nvSpPr>
        <p:spPr>
          <a:xfrm>
            <a:off x="9696331" y="3805476"/>
            <a:ext cx="2363272" cy="355402"/>
          </a:xfrm>
          <a:prstGeom prst="rect">
            <a:avLst/>
          </a:prstGeom>
          <a:noFill/>
          <a:ln/>
        </p:spPr>
        <p:txBody>
          <a:bodyPr wrap="none" rtlCol="0" anchor="t"/>
          <a:lstStyle/>
          <a:p>
            <a:pPr marL="342900" indent="-342900" algn="l">
              <a:lnSpc>
                <a:spcPts val="2799"/>
              </a:lnSpc>
              <a:buSzPct val="100000"/>
              <a:buFont typeface="+mj-lt"/>
              <a:buAutoNum type="arabicPeriod"/>
            </a:pPr>
            <a:r>
              <a:rPr lang="en-US" sz="1750" dirty="0">
                <a:solidFill>
                  <a:srgbClr val="D9E1FF"/>
                </a:solidFill>
                <a:latin typeface="Martel Sans" pitchFamily="34" charset="0"/>
                <a:ea typeface="Martel Sans" pitchFamily="34" charset="-122"/>
                <a:cs typeface="Martel Sans" pitchFamily="34" charset="-120"/>
              </a:rPr>
              <a:t>Spring Boot</a:t>
            </a:r>
            <a:endParaRPr lang="en-US" sz="1750" dirty="0"/>
          </a:p>
        </p:txBody>
      </p:sp>
      <p:sp>
        <p:nvSpPr>
          <p:cNvPr id="17" name="Text 15"/>
          <p:cNvSpPr/>
          <p:nvPr/>
        </p:nvSpPr>
        <p:spPr>
          <a:xfrm>
            <a:off x="9696331" y="4249698"/>
            <a:ext cx="2363272" cy="355402"/>
          </a:xfrm>
          <a:prstGeom prst="rect">
            <a:avLst/>
          </a:prstGeom>
          <a:noFill/>
          <a:ln/>
        </p:spPr>
        <p:txBody>
          <a:bodyPr wrap="none" rtlCol="0" anchor="t"/>
          <a:lstStyle/>
          <a:p>
            <a:pPr marL="342900" indent="-342900" algn="l">
              <a:lnSpc>
                <a:spcPts val="2799"/>
              </a:lnSpc>
              <a:buSzPct val="100000"/>
              <a:buFont typeface="+mj-lt"/>
              <a:buAutoNum type="arabicPeriod" startAt="2"/>
            </a:pPr>
            <a:r>
              <a:rPr lang="en-US" sz="1750" dirty="0">
                <a:solidFill>
                  <a:srgbClr val="D9E1FF"/>
                </a:solidFill>
                <a:latin typeface="Martel Sans" pitchFamily="34" charset="0"/>
                <a:ea typeface="Martel Sans" pitchFamily="34" charset="-122"/>
                <a:cs typeface="Martel Sans" pitchFamily="34" charset="-120"/>
              </a:rPr>
              <a:t>Java</a:t>
            </a:r>
            <a:endParaRPr lang="en-US" sz="1750" dirty="0"/>
          </a:p>
        </p:txBody>
      </p:sp>
      <p:sp>
        <p:nvSpPr>
          <p:cNvPr id="18" name="Text 16"/>
          <p:cNvSpPr/>
          <p:nvPr/>
        </p:nvSpPr>
        <p:spPr>
          <a:xfrm>
            <a:off x="9696331" y="4693920"/>
            <a:ext cx="2363272" cy="355402"/>
          </a:xfrm>
          <a:prstGeom prst="rect">
            <a:avLst/>
          </a:prstGeom>
          <a:noFill/>
          <a:ln/>
        </p:spPr>
        <p:txBody>
          <a:bodyPr wrap="none" rtlCol="0" anchor="t"/>
          <a:lstStyle/>
          <a:p>
            <a:pPr marL="342900" indent="-342900" algn="l">
              <a:lnSpc>
                <a:spcPts val="2799"/>
              </a:lnSpc>
              <a:buSzPct val="100000"/>
              <a:buFont typeface="+mj-lt"/>
              <a:buAutoNum type="arabicPeriod" startAt="3"/>
            </a:pPr>
            <a:r>
              <a:rPr lang="en-US" sz="1750" dirty="0">
                <a:solidFill>
                  <a:srgbClr val="D9E1FF"/>
                </a:solidFill>
                <a:latin typeface="Martel Sans" pitchFamily="34" charset="0"/>
                <a:ea typeface="Martel Sans" pitchFamily="34" charset="-122"/>
                <a:cs typeface="Martel Sans" pitchFamily="34" charset="-120"/>
              </a:rPr>
              <a:t>Spring Framework</a:t>
            </a:r>
            <a:endParaRPr lang="en-US" sz="1750" dirty="0"/>
          </a:p>
        </p:txBody>
      </p:sp>
      <p:sp>
        <p:nvSpPr>
          <p:cNvPr id="19" name="Text 17"/>
          <p:cNvSpPr/>
          <p:nvPr/>
        </p:nvSpPr>
        <p:spPr>
          <a:xfrm>
            <a:off x="9696331" y="5138142"/>
            <a:ext cx="2363272" cy="355402"/>
          </a:xfrm>
          <a:prstGeom prst="rect">
            <a:avLst/>
          </a:prstGeom>
          <a:noFill/>
          <a:ln/>
        </p:spPr>
        <p:txBody>
          <a:bodyPr wrap="none" rtlCol="0" anchor="t"/>
          <a:lstStyle/>
          <a:p>
            <a:pPr marL="342900" indent="-342900" algn="l">
              <a:lnSpc>
                <a:spcPts val="2799"/>
              </a:lnSpc>
              <a:buSzPct val="100000"/>
              <a:buFont typeface="+mj-lt"/>
              <a:buAutoNum type="arabicPeriod" startAt="4"/>
            </a:pPr>
            <a:r>
              <a:rPr lang="en-US" sz="1750" dirty="0">
                <a:solidFill>
                  <a:srgbClr val="D9E1FF"/>
                </a:solidFill>
                <a:latin typeface="Martel Sans" pitchFamily="34" charset="0"/>
                <a:ea typeface="Martel Sans" pitchFamily="34" charset="-122"/>
                <a:cs typeface="Martel Sans" pitchFamily="34" charset="-120"/>
              </a:rPr>
              <a:t>RESTful APIs</a:t>
            </a:r>
            <a:endParaRPr lang="en-US" sz="1750" dirty="0"/>
          </a:p>
        </p:txBody>
      </p:sp>
      <p:sp>
        <p:nvSpPr>
          <p:cNvPr id="20" name="Shape 18"/>
          <p:cNvSpPr/>
          <p:nvPr/>
        </p:nvSpPr>
        <p:spPr>
          <a:xfrm>
            <a:off x="2348389" y="6026825"/>
            <a:ext cx="4855726" cy="1280160"/>
          </a:xfrm>
          <a:prstGeom prst="roundRect">
            <a:avLst>
              <a:gd name="adj" fmla="val 5207"/>
            </a:avLst>
          </a:prstGeom>
          <a:solidFill>
            <a:srgbClr val="221D4C"/>
          </a:solidFill>
          <a:ln/>
        </p:spPr>
      </p:sp>
      <p:sp>
        <p:nvSpPr>
          <p:cNvPr id="21" name="Text 19"/>
          <p:cNvSpPr/>
          <p:nvPr/>
        </p:nvSpPr>
        <p:spPr>
          <a:xfrm>
            <a:off x="2570559" y="6248995"/>
            <a:ext cx="2777490" cy="347186"/>
          </a:xfrm>
          <a:prstGeom prst="rect">
            <a:avLst/>
          </a:prstGeom>
          <a:noFill/>
          <a:ln/>
        </p:spPr>
        <p:txBody>
          <a:bodyPr wrap="none" rtlCol="0" anchor="t"/>
          <a:lstStyle/>
          <a:p>
            <a:pPr marL="0" indent="0">
              <a:lnSpc>
                <a:spcPts val="2734"/>
              </a:lnSpc>
              <a:buNone/>
            </a:pPr>
            <a:r>
              <a:rPr lang="en-US" sz="2187" b="1" dirty="0">
                <a:solidFill>
                  <a:srgbClr val="FFFFFF"/>
                </a:solidFill>
                <a:latin typeface="Kanit" pitchFamily="34" charset="0"/>
                <a:ea typeface="Kanit" pitchFamily="34" charset="-122"/>
                <a:cs typeface="Kanit" pitchFamily="34" charset="-120"/>
              </a:rPr>
              <a:t>Cloud Management</a:t>
            </a:r>
            <a:endParaRPr lang="en-US" sz="2187" dirty="0"/>
          </a:p>
        </p:txBody>
      </p:sp>
      <p:sp>
        <p:nvSpPr>
          <p:cNvPr id="22" name="Text 20"/>
          <p:cNvSpPr/>
          <p:nvPr/>
        </p:nvSpPr>
        <p:spPr>
          <a:xfrm>
            <a:off x="2570559" y="6729412"/>
            <a:ext cx="4411385" cy="355402"/>
          </a:xfrm>
          <a:prstGeom prst="rect">
            <a:avLst/>
          </a:prstGeom>
          <a:noFill/>
          <a:ln/>
        </p:spPr>
        <p:txBody>
          <a:bodyPr wrap="none" rtlCol="0" anchor="t"/>
          <a:lstStyle/>
          <a:p>
            <a:pPr marL="0" indent="0">
              <a:lnSpc>
                <a:spcPts val="2799"/>
              </a:lnSpc>
              <a:buNone/>
            </a:pPr>
            <a:r>
              <a:rPr lang="en-US" sz="1750" dirty="0">
                <a:solidFill>
                  <a:srgbClr val="D9E1FF"/>
                </a:solidFill>
                <a:latin typeface="Martel Sans" pitchFamily="34" charset="0"/>
                <a:ea typeface="Martel Sans" pitchFamily="34" charset="-122"/>
                <a:cs typeface="Martel Sans" pitchFamily="34" charset="-120"/>
              </a:rPr>
              <a:t>AWS</a:t>
            </a:r>
            <a:endParaRPr lang="en-US" sz="1750" dirty="0"/>
          </a:p>
        </p:txBody>
      </p:sp>
      <p:sp>
        <p:nvSpPr>
          <p:cNvPr id="23" name="Shape 21"/>
          <p:cNvSpPr/>
          <p:nvPr/>
        </p:nvSpPr>
        <p:spPr>
          <a:xfrm>
            <a:off x="7426285" y="6026825"/>
            <a:ext cx="4855726" cy="1280160"/>
          </a:xfrm>
          <a:prstGeom prst="roundRect">
            <a:avLst>
              <a:gd name="adj" fmla="val 5207"/>
            </a:avLst>
          </a:prstGeom>
          <a:solidFill>
            <a:srgbClr val="221D4C"/>
          </a:solidFill>
          <a:ln/>
        </p:spPr>
      </p:sp>
      <p:sp>
        <p:nvSpPr>
          <p:cNvPr id="24" name="Text 22"/>
          <p:cNvSpPr/>
          <p:nvPr/>
        </p:nvSpPr>
        <p:spPr>
          <a:xfrm>
            <a:off x="7648456" y="6248995"/>
            <a:ext cx="2936796" cy="347186"/>
          </a:xfrm>
          <a:prstGeom prst="rect">
            <a:avLst/>
          </a:prstGeom>
          <a:noFill/>
          <a:ln/>
        </p:spPr>
        <p:txBody>
          <a:bodyPr wrap="none" rtlCol="0" anchor="t"/>
          <a:lstStyle/>
          <a:p>
            <a:pPr marL="0" indent="0">
              <a:lnSpc>
                <a:spcPts val="2734"/>
              </a:lnSpc>
              <a:buNone/>
            </a:pPr>
            <a:r>
              <a:rPr lang="en-US" sz="2187" b="1" dirty="0">
                <a:solidFill>
                  <a:srgbClr val="FFFFFF"/>
                </a:solidFill>
                <a:latin typeface="Kanit" pitchFamily="34" charset="0"/>
                <a:ea typeface="Kanit" pitchFamily="34" charset="-122"/>
                <a:cs typeface="Kanit" pitchFamily="34" charset="-120"/>
              </a:rPr>
              <a:t>Database Management</a:t>
            </a:r>
            <a:endParaRPr lang="en-US" sz="2187" dirty="0"/>
          </a:p>
        </p:txBody>
      </p:sp>
      <p:sp>
        <p:nvSpPr>
          <p:cNvPr id="25" name="Text 23"/>
          <p:cNvSpPr/>
          <p:nvPr/>
        </p:nvSpPr>
        <p:spPr>
          <a:xfrm>
            <a:off x="7648456" y="6729412"/>
            <a:ext cx="4411385" cy="355402"/>
          </a:xfrm>
          <a:prstGeom prst="rect">
            <a:avLst/>
          </a:prstGeom>
          <a:noFill/>
          <a:ln/>
        </p:spPr>
        <p:txBody>
          <a:bodyPr wrap="none" rtlCol="0" anchor="t"/>
          <a:lstStyle/>
          <a:p>
            <a:pPr marL="0" indent="0">
              <a:lnSpc>
                <a:spcPts val="2799"/>
              </a:lnSpc>
              <a:buNone/>
            </a:pPr>
            <a:r>
              <a:rPr lang="en-US" sz="1750" b="1" dirty="0">
                <a:solidFill>
                  <a:srgbClr val="D9E1FF"/>
                </a:solidFill>
                <a:latin typeface="Martel Sans" pitchFamily="34" charset="0"/>
                <a:ea typeface="Martel Sans" pitchFamily="34" charset="-122"/>
                <a:cs typeface="Martel Sans" pitchFamily="34" charset="-120"/>
              </a:rPr>
              <a:t>MySQL</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p:cNvPicPr>
            <a:picLocks noChangeAspect="1"/>
          </p:cNvPicPr>
          <p:nvPr/>
        </p:nvPicPr>
        <p:blipFill>
          <a:blip r:embed="rId3"/>
          <a:stretch>
            <a:fillRect/>
          </a:stretch>
        </p:blipFill>
        <p:spPr>
          <a:xfrm>
            <a:off x="10980420" y="0"/>
            <a:ext cx="3657600" cy="8229600"/>
          </a:xfrm>
          <a:prstGeom prst="rect">
            <a:avLst/>
          </a:prstGeom>
        </p:spPr>
      </p:pic>
      <p:pic>
        <p:nvPicPr>
          <p:cNvPr id="5" name="Image 1" descr="preencoded.png"/>
          <p:cNvPicPr>
            <a:picLocks noChangeAspect="1"/>
          </p:cNvPicPr>
          <p:nvPr/>
        </p:nvPicPr>
        <p:blipFill>
          <a:blip r:embed="rId4"/>
          <a:stretch>
            <a:fillRect/>
          </a:stretch>
        </p:blipFill>
        <p:spPr>
          <a:xfrm>
            <a:off x="11570970" y="1188720"/>
            <a:ext cx="2476500" cy="5852160"/>
          </a:xfrm>
          <a:prstGeom prst="rect">
            <a:avLst/>
          </a:prstGeom>
        </p:spPr>
      </p:pic>
      <p:sp>
        <p:nvSpPr>
          <p:cNvPr id="6" name="Text 2"/>
          <p:cNvSpPr/>
          <p:nvPr/>
        </p:nvSpPr>
        <p:spPr>
          <a:xfrm>
            <a:off x="833199" y="1854279"/>
            <a:ext cx="7653218" cy="694373"/>
          </a:xfrm>
          <a:prstGeom prst="rect">
            <a:avLst/>
          </a:prstGeom>
          <a:noFill/>
          <a:ln/>
        </p:spPr>
        <p:txBody>
          <a:bodyPr wrap="none" rtlCol="0" anchor="t"/>
          <a:lstStyle/>
          <a:p>
            <a:pPr marL="0" indent="0">
              <a:lnSpc>
                <a:spcPts val="5468"/>
              </a:lnSpc>
              <a:buNone/>
            </a:pPr>
            <a:r>
              <a:rPr lang="en-US" sz="4374" dirty="0">
                <a:solidFill>
                  <a:srgbClr val="FFFFFF"/>
                </a:solidFill>
                <a:latin typeface="Kanit" pitchFamily="34" charset="0"/>
                <a:ea typeface="Kanit" pitchFamily="34" charset="-122"/>
                <a:cs typeface="Kanit" pitchFamily="34" charset="-120"/>
              </a:rPr>
              <a:t>Comprehensive College Search</a:t>
            </a:r>
            <a:endParaRPr lang="en-US" sz="4374" dirty="0"/>
          </a:p>
        </p:txBody>
      </p:sp>
      <p:sp>
        <p:nvSpPr>
          <p:cNvPr id="7" name="Shape 3"/>
          <p:cNvSpPr/>
          <p:nvPr/>
        </p:nvSpPr>
        <p:spPr>
          <a:xfrm>
            <a:off x="1152644" y="2881908"/>
            <a:ext cx="27742" cy="3493294"/>
          </a:xfrm>
          <a:prstGeom prst="rect">
            <a:avLst/>
          </a:prstGeom>
          <a:solidFill>
            <a:srgbClr val="FA2F5C"/>
          </a:solidFill>
          <a:ln/>
        </p:spPr>
      </p:sp>
      <p:sp>
        <p:nvSpPr>
          <p:cNvPr id="8" name="Shape 4"/>
          <p:cNvSpPr/>
          <p:nvPr/>
        </p:nvSpPr>
        <p:spPr>
          <a:xfrm>
            <a:off x="1416427" y="3291542"/>
            <a:ext cx="777597" cy="27742"/>
          </a:xfrm>
          <a:prstGeom prst="rect">
            <a:avLst/>
          </a:prstGeom>
          <a:solidFill>
            <a:srgbClr val="FA2F5C"/>
          </a:solidFill>
          <a:ln/>
        </p:spPr>
      </p:sp>
      <p:sp>
        <p:nvSpPr>
          <p:cNvPr id="9" name="Shape 5"/>
          <p:cNvSpPr/>
          <p:nvPr/>
        </p:nvSpPr>
        <p:spPr>
          <a:xfrm>
            <a:off x="916484" y="3055501"/>
            <a:ext cx="499943" cy="499943"/>
          </a:xfrm>
          <a:prstGeom prst="roundRect">
            <a:avLst>
              <a:gd name="adj" fmla="val 13333"/>
            </a:avLst>
          </a:prstGeom>
          <a:solidFill>
            <a:srgbClr val="221D4C"/>
          </a:solidFill>
          <a:ln/>
        </p:spPr>
      </p:sp>
      <p:sp>
        <p:nvSpPr>
          <p:cNvPr id="10" name="Text 6"/>
          <p:cNvSpPr/>
          <p:nvPr/>
        </p:nvSpPr>
        <p:spPr>
          <a:xfrm>
            <a:off x="1113294" y="3097173"/>
            <a:ext cx="106323" cy="416481"/>
          </a:xfrm>
          <a:prstGeom prst="rect">
            <a:avLst/>
          </a:prstGeom>
          <a:noFill/>
          <a:ln/>
        </p:spPr>
        <p:txBody>
          <a:bodyPr wrap="none" rtlCol="0" anchor="t"/>
          <a:lstStyle/>
          <a:p>
            <a:pPr marL="0" indent="0" algn="ctr">
              <a:lnSpc>
                <a:spcPts val="3281"/>
              </a:lnSpc>
              <a:buNone/>
            </a:pPr>
            <a:r>
              <a:rPr lang="en-US" sz="2624" dirty="0">
                <a:solidFill>
                  <a:srgbClr val="FFFFFF"/>
                </a:solidFill>
                <a:latin typeface="Kanit" pitchFamily="34" charset="0"/>
                <a:ea typeface="Kanit" pitchFamily="34" charset="-122"/>
                <a:cs typeface="Kanit" pitchFamily="34" charset="-120"/>
              </a:rPr>
              <a:t>1</a:t>
            </a:r>
            <a:endParaRPr lang="en-US" sz="2624" dirty="0"/>
          </a:p>
        </p:txBody>
      </p:sp>
      <p:sp>
        <p:nvSpPr>
          <p:cNvPr id="11" name="Text 7"/>
          <p:cNvSpPr/>
          <p:nvPr/>
        </p:nvSpPr>
        <p:spPr>
          <a:xfrm>
            <a:off x="2388513" y="3104078"/>
            <a:ext cx="2777490" cy="347186"/>
          </a:xfrm>
          <a:prstGeom prst="rect">
            <a:avLst/>
          </a:prstGeom>
          <a:noFill/>
          <a:ln/>
        </p:spPr>
        <p:txBody>
          <a:bodyPr wrap="none" rtlCol="0" anchor="t"/>
          <a:lstStyle/>
          <a:p>
            <a:pPr marL="0" indent="0" algn="l">
              <a:lnSpc>
                <a:spcPts val="2734"/>
              </a:lnSpc>
              <a:buNone/>
            </a:pPr>
            <a:r>
              <a:rPr lang="en-US" sz="2187" dirty="0">
                <a:solidFill>
                  <a:srgbClr val="FFFFFF"/>
                </a:solidFill>
                <a:latin typeface="Kanit" pitchFamily="34" charset="0"/>
                <a:ea typeface="Kanit" pitchFamily="34" charset="-122"/>
                <a:cs typeface="Kanit" pitchFamily="34" charset="-120"/>
              </a:rPr>
              <a:t>Filters</a:t>
            </a:r>
            <a:endParaRPr lang="en-US" sz="2187" dirty="0"/>
          </a:p>
        </p:txBody>
      </p:sp>
      <p:sp>
        <p:nvSpPr>
          <p:cNvPr id="12" name="Text 8"/>
          <p:cNvSpPr/>
          <p:nvPr/>
        </p:nvSpPr>
        <p:spPr>
          <a:xfrm>
            <a:off x="2388513" y="3584496"/>
            <a:ext cx="7751088" cy="710803"/>
          </a:xfrm>
          <a:prstGeom prst="rect">
            <a:avLst/>
          </a:prstGeom>
          <a:noFill/>
          <a:ln/>
        </p:spPr>
        <p:txBody>
          <a:bodyPr wrap="square" rtlCol="0" anchor="t"/>
          <a:lstStyle/>
          <a:p>
            <a:pPr marL="0" indent="0" algn="l">
              <a:lnSpc>
                <a:spcPts val="2799"/>
              </a:lnSpc>
              <a:buNone/>
            </a:pPr>
            <a:r>
              <a:rPr lang="en-US" sz="1750" dirty="0">
                <a:solidFill>
                  <a:srgbClr val="D9E1FF"/>
                </a:solidFill>
                <a:latin typeface="Martel Sans" pitchFamily="34" charset="0"/>
                <a:ea typeface="Martel Sans" pitchFamily="34" charset="-122"/>
                <a:cs typeface="Martel Sans" pitchFamily="34" charset="-120"/>
              </a:rPr>
              <a:t>Narrow your search by city, state, program course, and other key criteria to find the perfect college match.</a:t>
            </a:r>
            <a:endParaRPr lang="en-US" sz="1750" dirty="0"/>
          </a:p>
        </p:txBody>
      </p:sp>
      <p:sp>
        <p:nvSpPr>
          <p:cNvPr id="13" name="Shape 9"/>
          <p:cNvSpPr/>
          <p:nvPr/>
        </p:nvSpPr>
        <p:spPr>
          <a:xfrm>
            <a:off x="1416427" y="5149275"/>
            <a:ext cx="777597" cy="27742"/>
          </a:xfrm>
          <a:prstGeom prst="rect">
            <a:avLst/>
          </a:prstGeom>
          <a:solidFill>
            <a:srgbClr val="FA2F5C"/>
          </a:solidFill>
          <a:ln/>
        </p:spPr>
      </p:sp>
      <p:sp>
        <p:nvSpPr>
          <p:cNvPr id="14" name="Shape 10"/>
          <p:cNvSpPr/>
          <p:nvPr/>
        </p:nvSpPr>
        <p:spPr>
          <a:xfrm>
            <a:off x="916484" y="4913233"/>
            <a:ext cx="499943" cy="499943"/>
          </a:xfrm>
          <a:prstGeom prst="roundRect">
            <a:avLst>
              <a:gd name="adj" fmla="val 13333"/>
            </a:avLst>
          </a:prstGeom>
          <a:solidFill>
            <a:srgbClr val="221D4C"/>
          </a:solidFill>
          <a:ln/>
        </p:spPr>
      </p:sp>
      <p:sp>
        <p:nvSpPr>
          <p:cNvPr id="15" name="Text 11"/>
          <p:cNvSpPr/>
          <p:nvPr/>
        </p:nvSpPr>
        <p:spPr>
          <a:xfrm>
            <a:off x="1081623" y="4954905"/>
            <a:ext cx="169664" cy="416481"/>
          </a:xfrm>
          <a:prstGeom prst="rect">
            <a:avLst/>
          </a:prstGeom>
          <a:noFill/>
          <a:ln/>
        </p:spPr>
        <p:txBody>
          <a:bodyPr wrap="none" rtlCol="0" anchor="t"/>
          <a:lstStyle/>
          <a:p>
            <a:pPr marL="0" indent="0" algn="ctr">
              <a:lnSpc>
                <a:spcPts val="3281"/>
              </a:lnSpc>
              <a:buNone/>
            </a:pPr>
            <a:r>
              <a:rPr lang="en-US" sz="2624" dirty="0">
                <a:solidFill>
                  <a:srgbClr val="FFFFFF"/>
                </a:solidFill>
                <a:latin typeface="Kanit" pitchFamily="34" charset="0"/>
                <a:ea typeface="Kanit" pitchFamily="34" charset="-122"/>
                <a:cs typeface="Kanit" pitchFamily="34" charset="-120"/>
              </a:rPr>
              <a:t>2</a:t>
            </a:r>
            <a:endParaRPr lang="en-US" sz="2624" dirty="0"/>
          </a:p>
        </p:txBody>
      </p:sp>
      <p:sp>
        <p:nvSpPr>
          <p:cNvPr id="16" name="Text 12"/>
          <p:cNvSpPr/>
          <p:nvPr/>
        </p:nvSpPr>
        <p:spPr>
          <a:xfrm>
            <a:off x="2388513" y="4961811"/>
            <a:ext cx="2777490" cy="347186"/>
          </a:xfrm>
          <a:prstGeom prst="rect">
            <a:avLst/>
          </a:prstGeom>
          <a:noFill/>
          <a:ln/>
        </p:spPr>
        <p:txBody>
          <a:bodyPr wrap="none" rtlCol="0" anchor="t"/>
          <a:lstStyle/>
          <a:p>
            <a:pPr marL="0" indent="0" algn="l">
              <a:lnSpc>
                <a:spcPts val="2734"/>
              </a:lnSpc>
              <a:buNone/>
            </a:pPr>
            <a:r>
              <a:rPr lang="en-US" sz="2187" dirty="0">
                <a:solidFill>
                  <a:srgbClr val="FFFFFF"/>
                </a:solidFill>
                <a:latin typeface="Kanit" pitchFamily="34" charset="0"/>
                <a:ea typeface="Kanit" pitchFamily="34" charset="-122"/>
                <a:cs typeface="Kanit" pitchFamily="34" charset="-120"/>
              </a:rPr>
              <a:t>Comparisons</a:t>
            </a:r>
            <a:endParaRPr lang="en-US" sz="2187" dirty="0"/>
          </a:p>
        </p:txBody>
      </p:sp>
      <p:sp>
        <p:nvSpPr>
          <p:cNvPr id="17" name="Text 13"/>
          <p:cNvSpPr/>
          <p:nvPr/>
        </p:nvSpPr>
        <p:spPr>
          <a:xfrm>
            <a:off x="2388513" y="5442228"/>
            <a:ext cx="7751088" cy="710803"/>
          </a:xfrm>
          <a:prstGeom prst="rect">
            <a:avLst/>
          </a:prstGeom>
          <a:noFill/>
          <a:ln/>
        </p:spPr>
        <p:txBody>
          <a:bodyPr wrap="square" rtlCol="0" anchor="t"/>
          <a:lstStyle/>
          <a:p>
            <a:pPr marL="0" indent="0" algn="l">
              <a:lnSpc>
                <a:spcPts val="2799"/>
              </a:lnSpc>
              <a:buNone/>
            </a:pPr>
            <a:r>
              <a:rPr lang="en-US" sz="1750" dirty="0">
                <a:solidFill>
                  <a:srgbClr val="D9E1FF"/>
                </a:solidFill>
                <a:latin typeface="Martel Sans" pitchFamily="34" charset="0"/>
                <a:ea typeface="Martel Sans" pitchFamily="34" charset="-122"/>
                <a:cs typeface="Martel Sans" pitchFamily="34" charset="-120"/>
              </a:rPr>
              <a:t>Compare colleges side-by-side to evaluate factors like tuition, acceptance rates, and student life.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
        <p:nvSpPr>
          <p:cNvPr id="4" name="Text 2"/>
          <p:cNvSpPr/>
          <p:nvPr/>
        </p:nvSpPr>
        <p:spPr>
          <a:xfrm>
            <a:off x="2348389" y="1443395"/>
            <a:ext cx="6076355" cy="694373"/>
          </a:xfrm>
          <a:prstGeom prst="rect">
            <a:avLst/>
          </a:prstGeom>
          <a:noFill/>
          <a:ln/>
        </p:spPr>
        <p:txBody>
          <a:bodyPr wrap="none" rtlCol="0" anchor="t"/>
          <a:lstStyle/>
          <a:p>
            <a:pPr marL="0" indent="0">
              <a:lnSpc>
                <a:spcPts val="5468"/>
              </a:lnSpc>
              <a:buNone/>
            </a:pPr>
            <a:r>
              <a:rPr lang="en-US" sz="4374" dirty="0">
                <a:solidFill>
                  <a:srgbClr val="FFFFFF"/>
                </a:solidFill>
                <a:latin typeface="Kanit" pitchFamily="34" charset="0"/>
                <a:ea typeface="Kanit" pitchFamily="34" charset="-122"/>
                <a:cs typeface="Kanit" pitchFamily="34" charset="-120"/>
              </a:rPr>
              <a:t>Detailed College Profiles</a:t>
            </a:r>
            <a:endParaRPr lang="en-US" sz="4374" dirty="0"/>
          </a:p>
        </p:txBody>
      </p:sp>
      <p:sp>
        <p:nvSpPr>
          <p:cNvPr id="5" name="Shape 3"/>
          <p:cNvSpPr/>
          <p:nvPr/>
        </p:nvSpPr>
        <p:spPr>
          <a:xfrm>
            <a:off x="2348389" y="2582108"/>
            <a:ext cx="4855726" cy="1990963"/>
          </a:xfrm>
          <a:prstGeom prst="roundRect">
            <a:avLst>
              <a:gd name="adj" fmla="val 3348"/>
            </a:avLst>
          </a:prstGeom>
          <a:solidFill>
            <a:srgbClr val="221D4C"/>
          </a:solidFill>
          <a:ln/>
        </p:spPr>
      </p:sp>
      <p:sp>
        <p:nvSpPr>
          <p:cNvPr id="6" name="Text 4"/>
          <p:cNvSpPr/>
          <p:nvPr/>
        </p:nvSpPr>
        <p:spPr>
          <a:xfrm>
            <a:off x="2570559" y="2804279"/>
            <a:ext cx="2777490" cy="347186"/>
          </a:xfrm>
          <a:prstGeom prst="rect">
            <a:avLst/>
          </a:prstGeom>
          <a:noFill/>
          <a:ln/>
        </p:spPr>
        <p:txBody>
          <a:bodyPr wrap="none" rtlCol="0" anchor="t"/>
          <a:lstStyle/>
          <a:p>
            <a:pPr marL="0" indent="0">
              <a:lnSpc>
                <a:spcPts val="2734"/>
              </a:lnSpc>
              <a:buNone/>
            </a:pPr>
            <a:r>
              <a:rPr lang="en-US" sz="2187" dirty="0">
                <a:solidFill>
                  <a:srgbClr val="FFFFFF"/>
                </a:solidFill>
                <a:latin typeface="Kanit" pitchFamily="34" charset="0"/>
                <a:ea typeface="Kanit" pitchFamily="34" charset="-122"/>
                <a:cs typeface="Kanit" pitchFamily="34" charset="-120"/>
              </a:rPr>
              <a:t>Academics</a:t>
            </a:r>
            <a:endParaRPr lang="en-US" sz="2187" dirty="0"/>
          </a:p>
        </p:txBody>
      </p:sp>
      <p:sp>
        <p:nvSpPr>
          <p:cNvPr id="7" name="Text 5"/>
          <p:cNvSpPr/>
          <p:nvPr/>
        </p:nvSpPr>
        <p:spPr>
          <a:xfrm>
            <a:off x="2570559" y="3284696"/>
            <a:ext cx="4411385" cy="1066205"/>
          </a:xfrm>
          <a:prstGeom prst="rect">
            <a:avLst/>
          </a:prstGeom>
          <a:noFill/>
          <a:ln/>
        </p:spPr>
        <p:txBody>
          <a:bodyPr wrap="square" rtlCol="0" anchor="t"/>
          <a:lstStyle/>
          <a:p>
            <a:pPr marL="0" indent="0">
              <a:lnSpc>
                <a:spcPts val="2799"/>
              </a:lnSpc>
              <a:buNone/>
            </a:pPr>
            <a:r>
              <a:rPr lang="en-US" sz="1750" dirty="0">
                <a:solidFill>
                  <a:srgbClr val="D9E1FF"/>
                </a:solidFill>
                <a:latin typeface="Martel Sans" pitchFamily="34" charset="0"/>
                <a:ea typeface="Martel Sans" pitchFamily="34" charset="-122"/>
                <a:cs typeface="Martel Sans" pitchFamily="34" charset="-120"/>
              </a:rPr>
              <a:t>Explore program offerings, faculty expertise, and academic resources to find the right educational fit.</a:t>
            </a:r>
            <a:endParaRPr lang="en-US" sz="1750" dirty="0"/>
          </a:p>
        </p:txBody>
      </p:sp>
      <p:sp>
        <p:nvSpPr>
          <p:cNvPr id="8" name="Shape 6"/>
          <p:cNvSpPr/>
          <p:nvPr/>
        </p:nvSpPr>
        <p:spPr>
          <a:xfrm>
            <a:off x="7426285" y="2582108"/>
            <a:ext cx="4855726" cy="1990963"/>
          </a:xfrm>
          <a:prstGeom prst="roundRect">
            <a:avLst>
              <a:gd name="adj" fmla="val 3348"/>
            </a:avLst>
          </a:prstGeom>
          <a:solidFill>
            <a:srgbClr val="221D4C"/>
          </a:solidFill>
          <a:ln/>
        </p:spPr>
      </p:sp>
      <p:sp>
        <p:nvSpPr>
          <p:cNvPr id="9" name="Text 7"/>
          <p:cNvSpPr/>
          <p:nvPr/>
        </p:nvSpPr>
        <p:spPr>
          <a:xfrm>
            <a:off x="7648456" y="2804279"/>
            <a:ext cx="2777490" cy="347186"/>
          </a:xfrm>
          <a:prstGeom prst="rect">
            <a:avLst/>
          </a:prstGeom>
          <a:noFill/>
          <a:ln/>
        </p:spPr>
        <p:txBody>
          <a:bodyPr wrap="none" rtlCol="0" anchor="t"/>
          <a:lstStyle/>
          <a:p>
            <a:pPr marL="0" indent="0">
              <a:lnSpc>
                <a:spcPts val="2734"/>
              </a:lnSpc>
              <a:buNone/>
            </a:pPr>
            <a:r>
              <a:rPr lang="en-US" sz="2187" dirty="0">
                <a:solidFill>
                  <a:srgbClr val="FFFFFF"/>
                </a:solidFill>
                <a:latin typeface="Kanit" pitchFamily="34" charset="0"/>
                <a:ea typeface="Kanit" pitchFamily="34" charset="-122"/>
                <a:cs typeface="Kanit" pitchFamily="34" charset="-120"/>
              </a:rPr>
              <a:t>Campus Life</a:t>
            </a:r>
            <a:endParaRPr lang="en-US" sz="2187" dirty="0"/>
          </a:p>
        </p:txBody>
      </p:sp>
      <p:sp>
        <p:nvSpPr>
          <p:cNvPr id="10" name="Text 8"/>
          <p:cNvSpPr/>
          <p:nvPr/>
        </p:nvSpPr>
        <p:spPr>
          <a:xfrm>
            <a:off x="7648456" y="3284696"/>
            <a:ext cx="4411385" cy="1066205"/>
          </a:xfrm>
          <a:prstGeom prst="rect">
            <a:avLst/>
          </a:prstGeom>
          <a:noFill/>
          <a:ln/>
        </p:spPr>
        <p:txBody>
          <a:bodyPr wrap="square" rtlCol="0" anchor="t"/>
          <a:lstStyle/>
          <a:p>
            <a:pPr marL="0" indent="0">
              <a:lnSpc>
                <a:spcPts val="2799"/>
              </a:lnSpc>
              <a:buNone/>
            </a:pPr>
            <a:r>
              <a:rPr lang="en-US" sz="1750" dirty="0">
                <a:solidFill>
                  <a:srgbClr val="D9E1FF"/>
                </a:solidFill>
                <a:latin typeface="Martel Sans" pitchFamily="34" charset="0"/>
                <a:ea typeface="Martel Sans" pitchFamily="34" charset="-122"/>
                <a:cs typeface="Martel Sans" pitchFamily="34" charset="-120"/>
              </a:rPr>
              <a:t>Discover vibrant student communities, extracurricular activities, and campus amenities that foster personal growth.</a:t>
            </a:r>
            <a:endParaRPr lang="en-US" sz="1750" dirty="0"/>
          </a:p>
        </p:txBody>
      </p:sp>
      <p:sp>
        <p:nvSpPr>
          <p:cNvPr id="11" name="Shape 9"/>
          <p:cNvSpPr/>
          <p:nvPr/>
        </p:nvSpPr>
        <p:spPr>
          <a:xfrm>
            <a:off x="2348389" y="4795242"/>
            <a:ext cx="4855726" cy="2272532"/>
          </a:xfrm>
          <a:prstGeom prst="roundRect">
            <a:avLst>
              <a:gd name="adj" fmla="val 3348"/>
            </a:avLst>
          </a:prstGeom>
          <a:solidFill>
            <a:srgbClr val="221D4C"/>
          </a:solidFill>
          <a:ln/>
        </p:spPr>
      </p:sp>
      <p:sp>
        <p:nvSpPr>
          <p:cNvPr id="12" name="Text 10"/>
          <p:cNvSpPr/>
          <p:nvPr/>
        </p:nvSpPr>
        <p:spPr>
          <a:xfrm>
            <a:off x="2570559" y="5017413"/>
            <a:ext cx="2777490" cy="347186"/>
          </a:xfrm>
          <a:prstGeom prst="rect">
            <a:avLst/>
          </a:prstGeom>
          <a:noFill/>
          <a:ln/>
        </p:spPr>
        <p:txBody>
          <a:bodyPr wrap="none" rtlCol="0" anchor="t"/>
          <a:lstStyle/>
          <a:p>
            <a:pPr marL="0" indent="0">
              <a:lnSpc>
                <a:spcPts val="2734"/>
              </a:lnSpc>
              <a:buNone/>
            </a:pPr>
            <a:r>
              <a:rPr lang="en-US" sz="2187" dirty="0">
                <a:solidFill>
                  <a:srgbClr val="FFFFFF"/>
                </a:solidFill>
                <a:latin typeface="Kanit" pitchFamily="34" charset="0"/>
                <a:ea typeface="Kanit" pitchFamily="34" charset="-122"/>
                <a:cs typeface="Kanit" pitchFamily="34" charset="-120"/>
              </a:rPr>
              <a:t>Student Outcomes</a:t>
            </a:r>
            <a:endParaRPr lang="en-US" sz="2187" dirty="0"/>
          </a:p>
        </p:txBody>
      </p:sp>
      <p:sp>
        <p:nvSpPr>
          <p:cNvPr id="13" name="Text 11"/>
          <p:cNvSpPr/>
          <p:nvPr/>
        </p:nvSpPr>
        <p:spPr>
          <a:xfrm>
            <a:off x="2570559" y="5497830"/>
            <a:ext cx="4411385" cy="1066205"/>
          </a:xfrm>
          <a:prstGeom prst="rect">
            <a:avLst/>
          </a:prstGeom>
          <a:noFill/>
          <a:ln/>
        </p:spPr>
        <p:txBody>
          <a:bodyPr wrap="square" rtlCol="0" anchor="t"/>
          <a:lstStyle/>
          <a:p>
            <a:pPr marL="0" indent="0">
              <a:lnSpc>
                <a:spcPts val="2799"/>
              </a:lnSpc>
              <a:buNone/>
            </a:pPr>
            <a:r>
              <a:rPr lang="en-US" sz="1750" dirty="0">
                <a:solidFill>
                  <a:srgbClr val="D9E1FF"/>
                </a:solidFill>
                <a:latin typeface="Martel Sans" pitchFamily="34" charset="0"/>
                <a:ea typeface="Martel Sans" pitchFamily="34" charset="-122"/>
                <a:cs typeface="Martel Sans" pitchFamily="34" charset="-120"/>
              </a:rPr>
              <a:t>Review key metrics like college, college facilities and job placement to gauge long-term success.</a:t>
            </a:r>
            <a:endParaRPr lang="en-US" sz="1750" dirty="0"/>
          </a:p>
        </p:txBody>
      </p:sp>
      <p:sp>
        <p:nvSpPr>
          <p:cNvPr id="14" name="Shape 12"/>
          <p:cNvSpPr/>
          <p:nvPr/>
        </p:nvSpPr>
        <p:spPr>
          <a:xfrm>
            <a:off x="7426285" y="4795242"/>
            <a:ext cx="4855726" cy="2272532"/>
          </a:xfrm>
          <a:prstGeom prst="roundRect">
            <a:avLst>
              <a:gd name="adj" fmla="val 3348"/>
            </a:avLst>
          </a:prstGeom>
          <a:solidFill>
            <a:srgbClr val="221D4C"/>
          </a:solidFill>
          <a:ln/>
        </p:spPr>
      </p:sp>
      <p:sp>
        <p:nvSpPr>
          <p:cNvPr id="15" name="Text 13"/>
          <p:cNvSpPr/>
          <p:nvPr/>
        </p:nvSpPr>
        <p:spPr>
          <a:xfrm>
            <a:off x="7648456" y="5017413"/>
            <a:ext cx="2777490" cy="347186"/>
          </a:xfrm>
          <a:prstGeom prst="rect">
            <a:avLst/>
          </a:prstGeom>
          <a:noFill/>
          <a:ln/>
        </p:spPr>
        <p:txBody>
          <a:bodyPr wrap="none" rtlCol="0" anchor="t"/>
          <a:lstStyle/>
          <a:p>
            <a:pPr marL="0" indent="0">
              <a:lnSpc>
                <a:spcPts val="2734"/>
              </a:lnSpc>
              <a:buNone/>
            </a:pPr>
            <a:r>
              <a:rPr lang="en-US" sz="2187" dirty="0">
                <a:solidFill>
                  <a:srgbClr val="FFFFFF"/>
                </a:solidFill>
                <a:latin typeface="Kanit" pitchFamily="34" charset="0"/>
                <a:ea typeface="Kanit" pitchFamily="34" charset="-122"/>
                <a:cs typeface="Kanit" pitchFamily="34" charset="-120"/>
              </a:rPr>
              <a:t>Cost &amp; Aid</a:t>
            </a:r>
            <a:endParaRPr lang="en-US" sz="2187" dirty="0"/>
          </a:p>
        </p:txBody>
      </p:sp>
      <p:sp>
        <p:nvSpPr>
          <p:cNvPr id="16" name="Text 14"/>
          <p:cNvSpPr/>
          <p:nvPr/>
        </p:nvSpPr>
        <p:spPr>
          <a:xfrm>
            <a:off x="7648456" y="5497830"/>
            <a:ext cx="4411385" cy="1288375"/>
          </a:xfrm>
          <a:prstGeom prst="rect">
            <a:avLst/>
          </a:prstGeom>
          <a:noFill/>
          <a:ln/>
        </p:spPr>
        <p:txBody>
          <a:bodyPr wrap="square" rtlCol="0" anchor="t"/>
          <a:lstStyle/>
          <a:p>
            <a:pPr marL="0" indent="0">
              <a:lnSpc>
                <a:spcPts val="2799"/>
              </a:lnSpc>
              <a:buNone/>
            </a:pPr>
            <a:r>
              <a:rPr lang="en-US" sz="1750" dirty="0">
                <a:solidFill>
                  <a:srgbClr val="D9E1FF"/>
                </a:solidFill>
                <a:latin typeface="Martel Sans" pitchFamily="34" charset="0"/>
                <a:ea typeface="Martel Sans" pitchFamily="34" charset="-122"/>
                <a:cs typeface="Martel Sans" pitchFamily="34" charset="-120"/>
              </a:rPr>
              <a:t>Understand tuition, fees, and financial aid options to make an informed decision about the investment in your education.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p:cNvPicPr>
            <a:picLocks noChangeAspect="1"/>
          </p:cNvPicPr>
          <p:nvPr/>
        </p:nvPicPr>
        <p:blipFill>
          <a:blip r:embed="rId3"/>
          <a:stretch>
            <a:fillRect/>
          </a:stretch>
        </p:blipFill>
        <p:spPr>
          <a:xfrm>
            <a:off x="-762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70034" y="3060740"/>
            <a:ext cx="4930973" cy="2108002"/>
          </a:xfrm>
          <a:prstGeom prst="rect">
            <a:avLst/>
          </a:prstGeom>
        </p:spPr>
      </p:pic>
      <p:sp>
        <p:nvSpPr>
          <p:cNvPr id="6" name="Text 2"/>
          <p:cNvSpPr/>
          <p:nvPr/>
        </p:nvSpPr>
        <p:spPr>
          <a:xfrm>
            <a:off x="6319599" y="1738313"/>
            <a:ext cx="6435804" cy="694373"/>
          </a:xfrm>
          <a:prstGeom prst="rect">
            <a:avLst/>
          </a:prstGeom>
          <a:noFill/>
          <a:ln/>
        </p:spPr>
        <p:txBody>
          <a:bodyPr wrap="none" rtlCol="0" anchor="t"/>
          <a:lstStyle/>
          <a:p>
            <a:pPr marL="0" indent="0">
              <a:lnSpc>
                <a:spcPts val="5468"/>
              </a:lnSpc>
              <a:buNone/>
            </a:pPr>
            <a:r>
              <a:rPr lang="en-US" sz="4374" dirty="0">
                <a:solidFill>
                  <a:srgbClr val="FFFFFF"/>
                </a:solidFill>
                <a:latin typeface="Kanit" pitchFamily="34" charset="0"/>
                <a:ea typeface="Kanit" pitchFamily="34" charset="-122"/>
                <a:cs typeface="Kanit" pitchFamily="34" charset="-120"/>
              </a:rPr>
              <a:t>Personalized User Profiles</a:t>
            </a:r>
            <a:endParaRPr lang="en-US" sz="4374" dirty="0"/>
          </a:p>
        </p:txBody>
      </p:sp>
      <p:pic>
        <p:nvPicPr>
          <p:cNvPr id="7" name="Image 2" descr="preencoded.png"/>
          <p:cNvPicPr>
            <a:picLocks noChangeAspect="1"/>
          </p:cNvPicPr>
          <p:nvPr/>
        </p:nvPicPr>
        <p:blipFill>
          <a:blip r:embed="rId5">
            <a:duotone>
              <a:schemeClr val="accent2">
                <a:shade val="45000"/>
                <a:satMod val="135000"/>
              </a:schemeClr>
              <a:prstClr val="white"/>
            </a:duotone>
          </a:blip>
          <a:stretch>
            <a:fillRect/>
          </a:stretch>
        </p:blipFill>
        <p:spPr>
          <a:xfrm>
            <a:off x="6319599" y="3265765"/>
            <a:ext cx="720328" cy="640199"/>
          </a:xfrm>
          <a:prstGeom prst="rect">
            <a:avLst/>
          </a:prstGeom>
        </p:spPr>
      </p:pic>
      <p:sp>
        <p:nvSpPr>
          <p:cNvPr id="8" name="Text 3"/>
          <p:cNvSpPr/>
          <p:nvPr/>
        </p:nvSpPr>
        <p:spPr>
          <a:xfrm>
            <a:off x="6319599" y="4155877"/>
            <a:ext cx="2777490" cy="347186"/>
          </a:xfrm>
          <a:prstGeom prst="rect">
            <a:avLst/>
          </a:prstGeom>
          <a:noFill/>
          <a:ln/>
        </p:spPr>
        <p:txBody>
          <a:bodyPr wrap="none" rtlCol="0" anchor="t"/>
          <a:lstStyle/>
          <a:p>
            <a:pPr marL="0" indent="0">
              <a:lnSpc>
                <a:spcPts val="2734"/>
              </a:lnSpc>
              <a:buNone/>
            </a:pPr>
            <a:r>
              <a:rPr lang="en-US" sz="2187" dirty="0">
                <a:solidFill>
                  <a:srgbClr val="FFFFFF"/>
                </a:solidFill>
                <a:latin typeface="Kanit" pitchFamily="34" charset="0"/>
                <a:ea typeface="Kanit" pitchFamily="34" charset="-122"/>
                <a:cs typeface="Kanit" pitchFamily="34" charset="-120"/>
              </a:rPr>
              <a:t>Review &amp; Ratings</a:t>
            </a:r>
            <a:endParaRPr lang="en-US" sz="2187" dirty="0"/>
          </a:p>
        </p:txBody>
      </p:sp>
      <p:sp>
        <p:nvSpPr>
          <p:cNvPr id="9" name="Text 4"/>
          <p:cNvSpPr/>
          <p:nvPr/>
        </p:nvSpPr>
        <p:spPr>
          <a:xfrm>
            <a:off x="6319599" y="4725233"/>
            <a:ext cx="3467814" cy="1066205"/>
          </a:xfrm>
          <a:prstGeom prst="rect">
            <a:avLst/>
          </a:prstGeom>
          <a:noFill/>
          <a:ln/>
        </p:spPr>
        <p:txBody>
          <a:bodyPr wrap="square" rtlCol="0" anchor="t"/>
          <a:lstStyle/>
          <a:p>
            <a:pPr marL="0" indent="0">
              <a:lnSpc>
                <a:spcPts val="2799"/>
              </a:lnSpc>
              <a:buNone/>
            </a:pPr>
            <a:r>
              <a:rPr lang="en-US" sz="1750" dirty="0">
                <a:solidFill>
                  <a:srgbClr val="D9E1FF"/>
                </a:solidFill>
                <a:latin typeface="Martel Sans" pitchFamily="34" charset="0"/>
                <a:ea typeface="Martel Sans" pitchFamily="34" charset="-122"/>
                <a:cs typeface="Martel Sans" pitchFamily="34" charset="-120"/>
              </a:rPr>
              <a:t>Share your experiences and insights to help guide future students.</a:t>
            </a:r>
            <a:endParaRPr lang="en-US" sz="1750" dirty="0"/>
          </a:p>
        </p:txBody>
      </p:sp>
      <p:pic>
        <p:nvPicPr>
          <p:cNvPr id="10" name="Image 3" descr="preencoded.png"/>
          <p:cNvPicPr>
            <a:picLocks noChangeAspect="1"/>
          </p:cNvPicPr>
          <p:nvPr/>
        </p:nvPicPr>
        <p:blipFill>
          <a:blip r:embed="rId6">
            <a:duotone>
              <a:schemeClr val="accent2">
                <a:shade val="45000"/>
                <a:satMod val="135000"/>
              </a:schemeClr>
              <a:prstClr val="white"/>
            </a:duotone>
          </a:blip>
          <a:stretch>
            <a:fillRect/>
          </a:stretch>
        </p:blipFill>
        <p:spPr>
          <a:xfrm>
            <a:off x="10337006" y="3265765"/>
            <a:ext cx="557570" cy="637223"/>
          </a:xfrm>
          <a:prstGeom prst="rect">
            <a:avLst/>
          </a:prstGeom>
        </p:spPr>
      </p:pic>
      <p:sp>
        <p:nvSpPr>
          <p:cNvPr id="11" name="Text 5"/>
          <p:cNvSpPr/>
          <p:nvPr/>
        </p:nvSpPr>
        <p:spPr>
          <a:xfrm>
            <a:off x="10337006" y="4152900"/>
            <a:ext cx="2777490" cy="347186"/>
          </a:xfrm>
          <a:prstGeom prst="rect">
            <a:avLst/>
          </a:prstGeom>
          <a:noFill/>
          <a:ln/>
        </p:spPr>
        <p:txBody>
          <a:bodyPr wrap="none" rtlCol="0" anchor="t"/>
          <a:lstStyle/>
          <a:p>
            <a:pPr marL="0" indent="0">
              <a:lnSpc>
                <a:spcPts val="2734"/>
              </a:lnSpc>
              <a:buNone/>
            </a:pPr>
            <a:r>
              <a:rPr lang="en-US" sz="2187" dirty="0">
                <a:solidFill>
                  <a:srgbClr val="FFFFFF"/>
                </a:solidFill>
                <a:latin typeface="Kanit" pitchFamily="34" charset="0"/>
                <a:ea typeface="Kanit" pitchFamily="34" charset="-122"/>
                <a:cs typeface="Kanit" pitchFamily="34" charset="-120"/>
              </a:rPr>
              <a:t>Edit Profile &amp; Picture</a:t>
            </a:r>
            <a:endParaRPr lang="en-US" sz="2187" dirty="0"/>
          </a:p>
        </p:txBody>
      </p:sp>
      <p:sp>
        <p:nvSpPr>
          <p:cNvPr id="12" name="Text 6"/>
          <p:cNvSpPr/>
          <p:nvPr/>
        </p:nvSpPr>
        <p:spPr>
          <a:xfrm>
            <a:off x="10337006" y="4722257"/>
            <a:ext cx="3467814" cy="1066205"/>
          </a:xfrm>
          <a:prstGeom prst="rect">
            <a:avLst/>
          </a:prstGeom>
          <a:noFill/>
          <a:ln/>
        </p:spPr>
        <p:txBody>
          <a:bodyPr wrap="square" rtlCol="0" anchor="t"/>
          <a:lstStyle/>
          <a:p>
            <a:pPr marL="0" indent="0">
              <a:lnSpc>
                <a:spcPts val="2799"/>
              </a:lnSpc>
              <a:buNone/>
            </a:pPr>
            <a:r>
              <a:rPr lang="en-US" sz="1750" dirty="0">
                <a:solidFill>
                  <a:srgbClr val="D9E1FF"/>
                </a:solidFill>
                <a:latin typeface="Martel Sans" pitchFamily="34" charset="0"/>
                <a:ea typeface="Martel Sans" pitchFamily="34" charset="-122"/>
                <a:cs typeface="Martel Sans" pitchFamily="34" charset="-120"/>
              </a:rPr>
              <a:t>Edit their profile for their need and also can change their profile photo.</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p:cNvPicPr>
            <a:picLocks noChangeAspect="1"/>
          </p:cNvPicPr>
          <p:nvPr/>
        </p:nvPicPr>
        <p:blipFill>
          <a:blip r:embed="rId3"/>
          <a:stretch>
            <a:fillRect/>
          </a:stretch>
        </p:blipFill>
        <p:spPr>
          <a:xfrm>
            <a:off x="10980420" y="0"/>
            <a:ext cx="3657600" cy="8229600"/>
          </a:xfrm>
          <a:prstGeom prst="rect">
            <a:avLst/>
          </a:prstGeom>
        </p:spPr>
      </p:pic>
      <p:sp>
        <p:nvSpPr>
          <p:cNvPr id="5" name="Shape 2"/>
          <p:cNvSpPr/>
          <p:nvPr/>
        </p:nvSpPr>
        <p:spPr>
          <a:xfrm>
            <a:off x="10472858" y="0"/>
            <a:ext cx="4165162" cy="8229600"/>
          </a:xfrm>
          <a:prstGeom prst="rect">
            <a:avLst/>
          </a:prstGeom>
          <a:solidFill>
            <a:srgbClr val="E5E0DF"/>
          </a:solidFill>
          <a:ln/>
        </p:spPr>
      </p:sp>
      <p:pic>
        <p:nvPicPr>
          <p:cNvPr id="6" name="Image 1" descr="Hands reaching out"/>
          <p:cNvPicPr>
            <a:picLocks noChangeAspect="1"/>
          </p:cNvPicPr>
          <p:nvPr/>
        </p:nvPicPr>
        <p:blipFill>
          <a:blip r:embed="rId4"/>
          <a:srcRect/>
          <a:stretch/>
        </p:blipFill>
        <p:spPr>
          <a:xfrm>
            <a:off x="10491908" y="-8659"/>
            <a:ext cx="4157542" cy="5039296"/>
          </a:xfrm>
          <a:prstGeom prst="rect">
            <a:avLst/>
          </a:prstGeom>
        </p:spPr>
      </p:pic>
      <p:sp>
        <p:nvSpPr>
          <p:cNvPr id="7" name="Text 3"/>
          <p:cNvSpPr/>
          <p:nvPr/>
        </p:nvSpPr>
        <p:spPr>
          <a:xfrm>
            <a:off x="833199" y="934760"/>
            <a:ext cx="6049685" cy="694373"/>
          </a:xfrm>
          <a:prstGeom prst="rect">
            <a:avLst/>
          </a:prstGeom>
          <a:noFill/>
          <a:ln/>
        </p:spPr>
        <p:txBody>
          <a:bodyPr wrap="none" rtlCol="0" anchor="t"/>
          <a:lstStyle/>
          <a:p>
            <a:pPr marL="0" indent="0">
              <a:lnSpc>
                <a:spcPts val="5468"/>
              </a:lnSpc>
              <a:buNone/>
            </a:pPr>
            <a:r>
              <a:rPr lang="en-US" sz="4374" dirty="0">
                <a:solidFill>
                  <a:srgbClr val="FFFFFF"/>
                </a:solidFill>
                <a:latin typeface="Kanit" pitchFamily="34" charset="0"/>
                <a:ea typeface="Kanit" pitchFamily="34" charset="-122"/>
                <a:cs typeface="Kanit" pitchFamily="34" charset="-120"/>
              </a:rPr>
              <a:t>Trusted Student Reviews</a:t>
            </a:r>
            <a:endParaRPr lang="en-US" sz="4374" dirty="0"/>
          </a:p>
        </p:txBody>
      </p:sp>
      <p:pic>
        <p:nvPicPr>
          <p:cNvPr id="8" name="Image 2" descr="preencoded.png"/>
          <p:cNvPicPr>
            <a:picLocks noChangeAspect="1"/>
          </p:cNvPicPr>
          <p:nvPr/>
        </p:nvPicPr>
        <p:blipFill>
          <a:blip r:embed="rId5"/>
          <a:stretch>
            <a:fillRect/>
          </a:stretch>
        </p:blipFill>
        <p:spPr>
          <a:xfrm>
            <a:off x="833199" y="1962388"/>
            <a:ext cx="1110972" cy="1777484"/>
          </a:xfrm>
          <a:prstGeom prst="rect">
            <a:avLst/>
          </a:prstGeom>
        </p:spPr>
      </p:pic>
      <p:sp>
        <p:nvSpPr>
          <p:cNvPr id="9" name="Text 4"/>
          <p:cNvSpPr/>
          <p:nvPr/>
        </p:nvSpPr>
        <p:spPr>
          <a:xfrm>
            <a:off x="2277428" y="2184559"/>
            <a:ext cx="2777490" cy="347186"/>
          </a:xfrm>
          <a:prstGeom prst="rect">
            <a:avLst/>
          </a:prstGeom>
          <a:noFill/>
          <a:ln/>
        </p:spPr>
        <p:txBody>
          <a:bodyPr wrap="none" rtlCol="0" anchor="t"/>
          <a:lstStyle/>
          <a:p>
            <a:pPr marL="0" indent="0" algn="l">
              <a:lnSpc>
                <a:spcPts val="2734"/>
              </a:lnSpc>
              <a:buNone/>
            </a:pPr>
            <a:r>
              <a:rPr lang="en-US" sz="2187" dirty="0">
                <a:solidFill>
                  <a:srgbClr val="FFFFFF"/>
                </a:solidFill>
                <a:latin typeface="Kanit" pitchFamily="34" charset="0"/>
                <a:ea typeface="Kanit" pitchFamily="34" charset="-122"/>
                <a:cs typeface="Kanit" pitchFamily="34" charset="-120"/>
              </a:rPr>
              <a:t>Write Reviews</a:t>
            </a:r>
            <a:endParaRPr lang="en-US" sz="2187" dirty="0"/>
          </a:p>
        </p:txBody>
      </p:sp>
      <p:sp>
        <p:nvSpPr>
          <p:cNvPr id="10" name="Text 5"/>
          <p:cNvSpPr/>
          <p:nvPr/>
        </p:nvSpPr>
        <p:spPr>
          <a:xfrm>
            <a:off x="2277428" y="2664976"/>
            <a:ext cx="7862173" cy="710803"/>
          </a:xfrm>
          <a:prstGeom prst="rect">
            <a:avLst/>
          </a:prstGeom>
          <a:noFill/>
          <a:ln/>
        </p:spPr>
        <p:txBody>
          <a:bodyPr wrap="square" rtlCol="0" anchor="t"/>
          <a:lstStyle/>
          <a:p>
            <a:pPr marL="0" indent="0" algn="l">
              <a:lnSpc>
                <a:spcPts val="2799"/>
              </a:lnSpc>
              <a:buNone/>
            </a:pPr>
            <a:r>
              <a:rPr lang="en-US" sz="1750" dirty="0">
                <a:solidFill>
                  <a:srgbClr val="D9E1FF"/>
                </a:solidFill>
                <a:latin typeface="Martel Sans" pitchFamily="34" charset="0"/>
                <a:ea typeface="Martel Sans" pitchFamily="34" charset="-122"/>
                <a:cs typeface="Martel Sans" pitchFamily="34" charset="-120"/>
              </a:rPr>
              <a:t>Students can share their firsthand experiences and insights about colleges they've attended.</a:t>
            </a:r>
            <a:endParaRPr lang="en-US" sz="1750" dirty="0"/>
          </a:p>
        </p:txBody>
      </p:sp>
      <p:pic>
        <p:nvPicPr>
          <p:cNvPr id="11" name="Image 3" descr="preencoded.png"/>
          <p:cNvPicPr>
            <a:picLocks noChangeAspect="1"/>
          </p:cNvPicPr>
          <p:nvPr/>
        </p:nvPicPr>
        <p:blipFill>
          <a:blip r:embed="rId6"/>
          <a:stretch>
            <a:fillRect/>
          </a:stretch>
        </p:blipFill>
        <p:spPr>
          <a:xfrm>
            <a:off x="833199" y="3739872"/>
            <a:ext cx="1110972" cy="1777484"/>
          </a:xfrm>
          <a:prstGeom prst="rect">
            <a:avLst/>
          </a:prstGeom>
        </p:spPr>
      </p:pic>
      <p:sp>
        <p:nvSpPr>
          <p:cNvPr id="12" name="Text 6"/>
          <p:cNvSpPr/>
          <p:nvPr/>
        </p:nvSpPr>
        <p:spPr>
          <a:xfrm>
            <a:off x="2277428" y="3962043"/>
            <a:ext cx="2777490" cy="347186"/>
          </a:xfrm>
          <a:prstGeom prst="rect">
            <a:avLst/>
          </a:prstGeom>
          <a:noFill/>
          <a:ln/>
        </p:spPr>
        <p:txBody>
          <a:bodyPr wrap="none" rtlCol="0" anchor="t"/>
          <a:lstStyle/>
          <a:p>
            <a:pPr marL="0" indent="0" algn="l">
              <a:lnSpc>
                <a:spcPts val="2734"/>
              </a:lnSpc>
              <a:buNone/>
            </a:pPr>
            <a:r>
              <a:rPr lang="en-US" sz="2187" dirty="0">
                <a:solidFill>
                  <a:srgbClr val="FFFFFF"/>
                </a:solidFill>
                <a:latin typeface="Kanit" pitchFamily="34" charset="0"/>
                <a:ea typeface="Kanit" pitchFamily="34" charset="-122"/>
                <a:cs typeface="Kanit" pitchFamily="34" charset="-120"/>
              </a:rPr>
              <a:t>Ratings &amp; Feedback</a:t>
            </a:r>
            <a:endParaRPr lang="en-US" sz="2187" dirty="0"/>
          </a:p>
        </p:txBody>
      </p:sp>
      <p:sp>
        <p:nvSpPr>
          <p:cNvPr id="13" name="Text 7"/>
          <p:cNvSpPr/>
          <p:nvPr/>
        </p:nvSpPr>
        <p:spPr>
          <a:xfrm>
            <a:off x="2277428" y="4442460"/>
            <a:ext cx="7862173" cy="710803"/>
          </a:xfrm>
          <a:prstGeom prst="rect">
            <a:avLst/>
          </a:prstGeom>
          <a:noFill/>
          <a:ln/>
        </p:spPr>
        <p:txBody>
          <a:bodyPr wrap="square" rtlCol="0" anchor="t"/>
          <a:lstStyle/>
          <a:p>
            <a:pPr marL="0" indent="0" algn="l">
              <a:lnSpc>
                <a:spcPts val="2799"/>
              </a:lnSpc>
              <a:buNone/>
            </a:pPr>
            <a:r>
              <a:rPr lang="en-US" sz="1750" dirty="0">
                <a:solidFill>
                  <a:srgbClr val="D9E1FF"/>
                </a:solidFill>
                <a:latin typeface="Martel Sans" pitchFamily="34" charset="0"/>
                <a:ea typeface="Martel Sans" pitchFamily="34" charset="-122"/>
                <a:cs typeface="Martel Sans" pitchFamily="34" charset="-120"/>
              </a:rPr>
              <a:t>Users can rate various aspects of a college, from academics to campus life, to help others make informed decisions.</a:t>
            </a:r>
            <a:endParaRPr lang="en-US" sz="1750" dirty="0"/>
          </a:p>
        </p:txBody>
      </p:sp>
      <p:pic>
        <p:nvPicPr>
          <p:cNvPr id="14" name="Image 4" descr="preencoded.png"/>
          <p:cNvPicPr>
            <a:picLocks noChangeAspect="1"/>
          </p:cNvPicPr>
          <p:nvPr/>
        </p:nvPicPr>
        <p:blipFill>
          <a:blip r:embed="rId7"/>
          <a:stretch>
            <a:fillRect/>
          </a:stretch>
        </p:blipFill>
        <p:spPr>
          <a:xfrm>
            <a:off x="833199" y="5517356"/>
            <a:ext cx="1110972" cy="1777484"/>
          </a:xfrm>
          <a:prstGeom prst="rect">
            <a:avLst/>
          </a:prstGeom>
        </p:spPr>
      </p:pic>
      <p:sp>
        <p:nvSpPr>
          <p:cNvPr id="15" name="Text 8"/>
          <p:cNvSpPr/>
          <p:nvPr/>
        </p:nvSpPr>
        <p:spPr>
          <a:xfrm>
            <a:off x="2277428" y="5739527"/>
            <a:ext cx="2777490" cy="347186"/>
          </a:xfrm>
          <a:prstGeom prst="rect">
            <a:avLst/>
          </a:prstGeom>
          <a:noFill/>
          <a:ln/>
        </p:spPr>
        <p:txBody>
          <a:bodyPr wrap="none" rtlCol="0" anchor="t"/>
          <a:lstStyle/>
          <a:p>
            <a:pPr marL="0" indent="0" algn="l">
              <a:lnSpc>
                <a:spcPts val="2734"/>
              </a:lnSpc>
              <a:buNone/>
            </a:pPr>
            <a:r>
              <a:rPr lang="en-US" sz="2187" dirty="0">
                <a:solidFill>
                  <a:srgbClr val="FFFFFF"/>
                </a:solidFill>
                <a:latin typeface="Kanit" pitchFamily="34" charset="0"/>
                <a:ea typeface="Kanit" pitchFamily="34" charset="-122"/>
                <a:cs typeface="Kanit" pitchFamily="34" charset="-120"/>
              </a:rPr>
              <a:t>Helpful Discussions</a:t>
            </a:r>
            <a:endParaRPr lang="en-US" sz="2187" dirty="0"/>
          </a:p>
        </p:txBody>
      </p:sp>
      <p:sp>
        <p:nvSpPr>
          <p:cNvPr id="16" name="Text 9"/>
          <p:cNvSpPr/>
          <p:nvPr/>
        </p:nvSpPr>
        <p:spPr>
          <a:xfrm>
            <a:off x="2277428" y="6219944"/>
            <a:ext cx="7862173" cy="710803"/>
          </a:xfrm>
          <a:prstGeom prst="rect">
            <a:avLst/>
          </a:prstGeom>
          <a:noFill/>
          <a:ln/>
        </p:spPr>
        <p:txBody>
          <a:bodyPr wrap="square" rtlCol="0" anchor="t"/>
          <a:lstStyle/>
          <a:p>
            <a:pPr marL="0" indent="0" algn="l">
              <a:lnSpc>
                <a:spcPts val="2799"/>
              </a:lnSpc>
              <a:buNone/>
            </a:pPr>
            <a:r>
              <a:rPr lang="en-US" sz="1750" dirty="0">
                <a:solidFill>
                  <a:srgbClr val="D9E1FF"/>
                </a:solidFill>
                <a:latin typeface="Martel Sans" pitchFamily="34" charset="0"/>
                <a:ea typeface="Martel Sans" pitchFamily="34" charset="-122"/>
                <a:cs typeface="Martel Sans" pitchFamily="34" charset="-120"/>
              </a:rPr>
              <a:t>The review platform fosters conversations where students can ask questions and offer valuable advice.</a:t>
            </a:r>
            <a:endParaRPr lang="en-US" sz="1750" dirty="0"/>
          </a:p>
        </p:txBody>
      </p:sp>
      <p:pic>
        <p:nvPicPr>
          <p:cNvPr id="17" name="Image 1" descr="Hands reaching out">
            <a:extLst>
              <a:ext uri="{FF2B5EF4-FFF2-40B4-BE49-F238E27FC236}">
                <a16:creationId xmlns:a16="http://schemas.microsoft.com/office/drawing/2014/main" id="{56F4F5E9-90C9-8FAA-9CDC-BB9BB5E31413}"/>
              </a:ext>
            </a:extLst>
          </p:cNvPr>
          <p:cNvPicPr>
            <a:picLocks noChangeAspect="1"/>
          </p:cNvPicPr>
          <p:nvPr/>
        </p:nvPicPr>
        <p:blipFill>
          <a:blip r:embed="rId4"/>
          <a:srcRect/>
          <a:stretch/>
        </p:blipFill>
        <p:spPr>
          <a:xfrm>
            <a:off x="10461428" y="3219879"/>
            <a:ext cx="4157542" cy="5039296"/>
          </a:xfrm>
          <a:prstGeom prst="rect">
            <a:avLst/>
          </a:prstGeom>
        </p:spPr>
      </p:pic>
      <p:pic>
        <p:nvPicPr>
          <p:cNvPr id="18" name="Image 1" descr="Hands reaching out">
            <a:extLst>
              <a:ext uri="{FF2B5EF4-FFF2-40B4-BE49-F238E27FC236}">
                <a16:creationId xmlns:a16="http://schemas.microsoft.com/office/drawing/2014/main" id="{E24CF4EA-0CE2-9706-8AC1-E78D214590C2}"/>
              </a:ext>
            </a:extLst>
          </p:cNvPr>
          <p:cNvPicPr>
            <a:picLocks noChangeAspect="1"/>
          </p:cNvPicPr>
          <p:nvPr/>
        </p:nvPicPr>
        <p:blipFill>
          <a:blip r:embed="rId4"/>
          <a:srcRect/>
          <a:stretch/>
        </p:blipFill>
        <p:spPr>
          <a:xfrm>
            <a:off x="10461428" y="1192657"/>
            <a:ext cx="4188022" cy="503929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
        <p:nvSpPr>
          <p:cNvPr id="4" name="Text 2"/>
          <p:cNvSpPr/>
          <p:nvPr/>
        </p:nvSpPr>
        <p:spPr>
          <a:xfrm>
            <a:off x="3625929" y="454819"/>
            <a:ext cx="4126111" cy="515779"/>
          </a:xfrm>
          <a:prstGeom prst="rect">
            <a:avLst/>
          </a:prstGeom>
          <a:noFill/>
          <a:ln/>
        </p:spPr>
        <p:txBody>
          <a:bodyPr wrap="none" rtlCol="0" anchor="t"/>
          <a:lstStyle/>
          <a:p>
            <a:pPr marL="0" indent="0">
              <a:lnSpc>
                <a:spcPts val="4061"/>
              </a:lnSpc>
              <a:buNone/>
            </a:pPr>
            <a:r>
              <a:rPr lang="en-US" sz="3249" dirty="0">
                <a:solidFill>
                  <a:srgbClr val="FFFFFF"/>
                </a:solidFill>
                <a:latin typeface="Kanit" pitchFamily="34" charset="0"/>
                <a:ea typeface="Kanit" pitchFamily="34" charset="-122"/>
                <a:cs typeface="Kanit" pitchFamily="34" charset="-120"/>
              </a:rPr>
              <a:t>Website UI</a:t>
            </a:r>
            <a:endParaRPr lang="en-US" sz="3249" dirty="0"/>
          </a:p>
        </p:txBody>
      </p:sp>
      <p:pic>
        <p:nvPicPr>
          <p:cNvPr id="5" name="Image 0" descr="preencoded.png"/>
          <p:cNvPicPr>
            <a:picLocks noChangeAspect="1"/>
          </p:cNvPicPr>
          <p:nvPr/>
        </p:nvPicPr>
        <p:blipFill>
          <a:blip r:embed="rId3"/>
          <a:stretch>
            <a:fillRect/>
          </a:stretch>
        </p:blipFill>
        <p:spPr>
          <a:xfrm>
            <a:off x="3625929" y="1300639"/>
            <a:ext cx="7378422" cy="2983825"/>
          </a:xfrm>
          <a:prstGeom prst="rect">
            <a:avLst/>
          </a:prstGeom>
        </p:spPr>
      </p:pic>
      <p:pic>
        <p:nvPicPr>
          <p:cNvPr id="6" name="Image 1" descr="preencoded.png"/>
          <p:cNvPicPr>
            <a:picLocks noChangeAspect="1"/>
          </p:cNvPicPr>
          <p:nvPr/>
        </p:nvPicPr>
        <p:blipFill>
          <a:blip r:embed="rId4"/>
          <a:stretch>
            <a:fillRect/>
          </a:stretch>
        </p:blipFill>
        <p:spPr>
          <a:xfrm>
            <a:off x="3625929" y="4470082"/>
            <a:ext cx="7378422" cy="330469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
        <p:nvSpPr>
          <p:cNvPr id="4" name="Text 2"/>
          <p:cNvSpPr/>
          <p:nvPr/>
        </p:nvSpPr>
        <p:spPr>
          <a:xfrm>
            <a:off x="2348389" y="1314450"/>
            <a:ext cx="7429976" cy="694373"/>
          </a:xfrm>
          <a:prstGeom prst="rect">
            <a:avLst/>
          </a:prstGeom>
          <a:noFill/>
          <a:ln/>
        </p:spPr>
        <p:txBody>
          <a:bodyPr wrap="none" rtlCol="0" anchor="t"/>
          <a:lstStyle/>
          <a:p>
            <a:pPr marL="0" indent="0">
              <a:lnSpc>
                <a:spcPts val="5468"/>
              </a:lnSpc>
              <a:buNone/>
            </a:pPr>
            <a:r>
              <a:rPr lang="en-US" sz="4374" dirty="0">
                <a:solidFill>
                  <a:srgbClr val="FFFFFF"/>
                </a:solidFill>
                <a:latin typeface="Kanit" pitchFamily="34" charset="0"/>
                <a:ea typeface="Kanit" pitchFamily="34" charset="-122"/>
                <a:cs typeface="Kanit" pitchFamily="34" charset="-120"/>
              </a:rPr>
              <a:t>Future Scope of Enhancement</a:t>
            </a:r>
            <a:endParaRPr lang="en-US" sz="4374" dirty="0"/>
          </a:p>
        </p:txBody>
      </p:sp>
      <p:sp>
        <p:nvSpPr>
          <p:cNvPr id="5" name="Shape 3"/>
          <p:cNvSpPr/>
          <p:nvPr/>
        </p:nvSpPr>
        <p:spPr>
          <a:xfrm>
            <a:off x="2348389" y="2682359"/>
            <a:ext cx="388739" cy="388739"/>
          </a:xfrm>
          <a:prstGeom prst="roundRect">
            <a:avLst>
              <a:gd name="adj" fmla="val 17148"/>
            </a:avLst>
          </a:prstGeom>
          <a:solidFill>
            <a:srgbClr val="221D4C"/>
          </a:solidFill>
          <a:ln/>
        </p:spPr>
      </p:sp>
      <p:sp>
        <p:nvSpPr>
          <p:cNvPr id="6" name="Text 4"/>
          <p:cNvSpPr/>
          <p:nvPr/>
        </p:nvSpPr>
        <p:spPr>
          <a:xfrm>
            <a:off x="2959298" y="2703076"/>
            <a:ext cx="2777490" cy="347186"/>
          </a:xfrm>
          <a:prstGeom prst="rect">
            <a:avLst/>
          </a:prstGeom>
          <a:noFill/>
          <a:ln/>
        </p:spPr>
        <p:txBody>
          <a:bodyPr wrap="none" rtlCol="0" anchor="t"/>
          <a:lstStyle/>
          <a:p>
            <a:pPr marL="0" indent="0">
              <a:lnSpc>
                <a:spcPts val="2734"/>
              </a:lnSpc>
              <a:buNone/>
            </a:pPr>
            <a:r>
              <a:rPr lang="en-US" sz="2187" b="1" dirty="0">
                <a:solidFill>
                  <a:srgbClr val="FFFFFF"/>
                </a:solidFill>
                <a:latin typeface="Kanit" pitchFamily="34" charset="0"/>
                <a:ea typeface="Kanit" pitchFamily="34" charset="-122"/>
                <a:cs typeface="Kanit" pitchFamily="34" charset="-120"/>
              </a:rPr>
              <a:t>Admission Predictor</a:t>
            </a:r>
            <a:endParaRPr lang="en-US" sz="2187" dirty="0"/>
          </a:p>
        </p:txBody>
      </p:sp>
      <p:sp>
        <p:nvSpPr>
          <p:cNvPr id="7" name="Text 5"/>
          <p:cNvSpPr/>
          <p:nvPr/>
        </p:nvSpPr>
        <p:spPr>
          <a:xfrm>
            <a:off x="3314700" y="3183493"/>
            <a:ext cx="3889415" cy="1421606"/>
          </a:xfrm>
          <a:prstGeom prst="rect">
            <a:avLst/>
          </a:prstGeom>
          <a:noFill/>
          <a:ln/>
        </p:spPr>
        <p:txBody>
          <a:bodyPr wrap="square" rtlCol="0" anchor="t"/>
          <a:lstStyle/>
          <a:p>
            <a:pPr marL="342900" indent="-342900" algn="l">
              <a:lnSpc>
                <a:spcPts val="2799"/>
              </a:lnSpc>
              <a:buSzPct val="100000"/>
              <a:buChar char="•"/>
            </a:pPr>
            <a:r>
              <a:rPr lang="en-US" sz="1750" dirty="0">
                <a:solidFill>
                  <a:srgbClr val="D9E1FF"/>
                </a:solidFill>
                <a:latin typeface="Martel Sans" pitchFamily="34" charset="0"/>
                <a:ea typeface="Martel Sans" pitchFamily="34" charset="-122"/>
                <a:cs typeface="Martel Sans" pitchFamily="34" charset="-120"/>
              </a:rPr>
              <a:t>Develop an admission predictor tool based on historical admission data, test scores, GPA, extracurricular activities, etc.</a:t>
            </a:r>
            <a:endParaRPr lang="en-US" sz="1750" dirty="0"/>
          </a:p>
        </p:txBody>
      </p:sp>
      <p:sp>
        <p:nvSpPr>
          <p:cNvPr id="8" name="Text 6"/>
          <p:cNvSpPr/>
          <p:nvPr/>
        </p:nvSpPr>
        <p:spPr>
          <a:xfrm>
            <a:off x="3314700" y="4693920"/>
            <a:ext cx="3889415" cy="1421606"/>
          </a:xfrm>
          <a:prstGeom prst="rect">
            <a:avLst/>
          </a:prstGeom>
          <a:noFill/>
          <a:ln/>
        </p:spPr>
        <p:txBody>
          <a:bodyPr wrap="square" rtlCol="0" anchor="t"/>
          <a:lstStyle/>
          <a:p>
            <a:pPr marL="342900" indent="-342900" algn="l">
              <a:lnSpc>
                <a:spcPts val="2799"/>
              </a:lnSpc>
              <a:buSzPct val="100000"/>
              <a:buChar char="•"/>
            </a:pPr>
            <a:r>
              <a:rPr lang="en-US" sz="1750" dirty="0">
                <a:solidFill>
                  <a:srgbClr val="D9E1FF"/>
                </a:solidFill>
                <a:latin typeface="Martel Sans" pitchFamily="34" charset="0"/>
                <a:ea typeface="Martel Sans" pitchFamily="34" charset="-122"/>
                <a:cs typeface="Martel Sans" pitchFamily="34" charset="-120"/>
              </a:rPr>
              <a:t>Provide users with an estimate of their chances of admission to specific colleges based on their profile information.</a:t>
            </a:r>
            <a:endParaRPr lang="en-US" sz="1750" dirty="0"/>
          </a:p>
        </p:txBody>
      </p:sp>
      <p:sp>
        <p:nvSpPr>
          <p:cNvPr id="9" name="Shape 7"/>
          <p:cNvSpPr/>
          <p:nvPr/>
        </p:nvSpPr>
        <p:spPr>
          <a:xfrm>
            <a:off x="7426285" y="2682359"/>
            <a:ext cx="388739" cy="388739"/>
          </a:xfrm>
          <a:prstGeom prst="roundRect">
            <a:avLst>
              <a:gd name="adj" fmla="val 17148"/>
            </a:avLst>
          </a:prstGeom>
          <a:solidFill>
            <a:srgbClr val="221D4C"/>
          </a:solidFill>
          <a:ln/>
        </p:spPr>
      </p:sp>
      <p:sp>
        <p:nvSpPr>
          <p:cNvPr id="10" name="Text 8"/>
          <p:cNvSpPr/>
          <p:nvPr/>
        </p:nvSpPr>
        <p:spPr>
          <a:xfrm>
            <a:off x="8037195" y="2703076"/>
            <a:ext cx="2777490" cy="347186"/>
          </a:xfrm>
          <a:prstGeom prst="rect">
            <a:avLst/>
          </a:prstGeom>
          <a:noFill/>
          <a:ln/>
        </p:spPr>
        <p:txBody>
          <a:bodyPr wrap="none" rtlCol="0" anchor="t"/>
          <a:lstStyle/>
          <a:p>
            <a:pPr marL="0" indent="0">
              <a:lnSpc>
                <a:spcPts val="2734"/>
              </a:lnSpc>
              <a:buNone/>
            </a:pPr>
            <a:r>
              <a:rPr lang="en-US" sz="2187" b="1" dirty="0">
                <a:solidFill>
                  <a:srgbClr val="FFFFFF"/>
                </a:solidFill>
                <a:latin typeface="Kanit" pitchFamily="34" charset="0"/>
                <a:ea typeface="Kanit" pitchFamily="34" charset="-122"/>
                <a:cs typeface="Kanit" pitchFamily="34" charset="-120"/>
              </a:rPr>
              <a:t>Exam System</a:t>
            </a:r>
            <a:endParaRPr lang="en-US" sz="2187" dirty="0"/>
          </a:p>
        </p:txBody>
      </p:sp>
      <p:sp>
        <p:nvSpPr>
          <p:cNvPr id="11" name="Text 9"/>
          <p:cNvSpPr/>
          <p:nvPr/>
        </p:nvSpPr>
        <p:spPr>
          <a:xfrm>
            <a:off x="8392597" y="3183493"/>
            <a:ext cx="3889415" cy="1421606"/>
          </a:xfrm>
          <a:prstGeom prst="rect">
            <a:avLst/>
          </a:prstGeom>
          <a:noFill/>
          <a:ln/>
        </p:spPr>
        <p:txBody>
          <a:bodyPr wrap="square" rtlCol="0" anchor="t"/>
          <a:lstStyle/>
          <a:p>
            <a:pPr marL="342900" indent="-342900" algn="l">
              <a:lnSpc>
                <a:spcPts val="2799"/>
              </a:lnSpc>
              <a:buSzPct val="100000"/>
              <a:buChar char="•"/>
            </a:pPr>
            <a:r>
              <a:rPr lang="en-US" sz="1750" dirty="0">
                <a:solidFill>
                  <a:srgbClr val="D9E1FF"/>
                </a:solidFill>
                <a:latin typeface="Martel Sans" pitchFamily="34" charset="0"/>
                <a:ea typeface="Martel Sans" pitchFamily="34" charset="-122"/>
                <a:cs typeface="Martel Sans" pitchFamily="34" charset="-120"/>
              </a:rPr>
              <a:t>Create a practice exam system for standardized tests like SAT, ACT, GRE, etc., allowing students to gauge their readiness.</a:t>
            </a:r>
            <a:endParaRPr lang="en-US" sz="1750" dirty="0"/>
          </a:p>
        </p:txBody>
      </p:sp>
      <p:sp>
        <p:nvSpPr>
          <p:cNvPr id="12" name="Text 10"/>
          <p:cNvSpPr/>
          <p:nvPr/>
        </p:nvSpPr>
        <p:spPr>
          <a:xfrm>
            <a:off x="8392597" y="4693920"/>
            <a:ext cx="3889415" cy="1066205"/>
          </a:xfrm>
          <a:prstGeom prst="rect">
            <a:avLst/>
          </a:prstGeom>
          <a:noFill/>
          <a:ln/>
        </p:spPr>
        <p:txBody>
          <a:bodyPr wrap="square" rtlCol="0" anchor="t"/>
          <a:lstStyle/>
          <a:p>
            <a:pPr marL="342900" indent="-342900" algn="l">
              <a:lnSpc>
                <a:spcPts val="2799"/>
              </a:lnSpc>
              <a:buSzPct val="100000"/>
              <a:buChar char="•"/>
            </a:pPr>
            <a:r>
              <a:rPr lang="en-US" sz="1750" dirty="0">
                <a:solidFill>
                  <a:srgbClr val="D9E1FF"/>
                </a:solidFill>
                <a:latin typeface="Martel Sans" pitchFamily="34" charset="0"/>
                <a:ea typeface="Martel Sans" pitchFamily="34" charset="-122"/>
                <a:cs typeface="Martel Sans" pitchFamily="34" charset="-120"/>
              </a:rPr>
              <a:t>Offer detailed feedback on performance, areas for improvement, and access to study resources.</a:t>
            </a:r>
          </a:p>
        </p:txBody>
      </p:sp>
      <p:sp>
        <p:nvSpPr>
          <p:cNvPr id="13" name="Text 11"/>
          <p:cNvSpPr/>
          <p:nvPr/>
        </p:nvSpPr>
        <p:spPr>
          <a:xfrm>
            <a:off x="8392597" y="6112311"/>
            <a:ext cx="3889415" cy="1066205"/>
          </a:xfrm>
          <a:prstGeom prst="rect">
            <a:avLst/>
          </a:prstGeom>
          <a:noFill/>
          <a:ln/>
        </p:spPr>
        <p:txBody>
          <a:bodyPr wrap="square" rtlCol="0" anchor="t"/>
          <a:lstStyle/>
          <a:p>
            <a:pPr marL="342900" indent="-342900" algn="l">
              <a:lnSpc>
                <a:spcPts val="2799"/>
              </a:lnSpc>
              <a:buSzPct val="100000"/>
              <a:buChar char="•"/>
            </a:pPr>
            <a:r>
              <a:rPr lang="en-US" sz="1750" dirty="0">
                <a:solidFill>
                  <a:srgbClr val="D9E1FF"/>
                </a:solidFill>
                <a:latin typeface="Martel Sans" pitchFamily="34" charset="0"/>
                <a:ea typeface="Martel Sans" pitchFamily="34" charset="-122"/>
                <a:cs typeface="Martel Sans" pitchFamily="34" charset="-120"/>
              </a:rPr>
              <a:t>Provide personalized study plans or recommendations based on exam results to aid in preparation.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560</Words>
  <Application>Microsoft Office PowerPoint</Application>
  <PresentationFormat>Custom</PresentationFormat>
  <Paragraphs>80</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Kanit</vt:lpstr>
      <vt:lpstr>Lucida Bright</vt:lpstr>
      <vt:lpstr>Martel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sumitsarkar9957@gmail.com</cp:lastModifiedBy>
  <cp:revision>3</cp:revision>
  <dcterms:created xsi:type="dcterms:W3CDTF">2024-05-11T15:35:26Z</dcterms:created>
  <dcterms:modified xsi:type="dcterms:W3CDTF">2024-06-04T17:18:51Z</dcterms:modified>
</cp:coreProperties>
</file>